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media/image5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826" r:id="rId2"/>
    <p:sldId id="3828" r:id="rId3"/>
    <p:sldId id="3829" r:id="rId4"/>
    <p:sldId id="3854" r:id="rId5"/>
    <p:sldId id="276" r:id="rId6"/>
    <p:sldId id="3832" r:id="rId7"/>
    <p:sldId id="3835" r:id="rId8"/>
    <p:sldId id="3838" r:id="rId9"/>
    <p:sldId id="3839" r:id="rId10"/>
    <p:sldId id="3843" r:id="rId11"/>
    <p:sldId id="3840" r:id="rId12"/>
    <p:sldId id="3858" r:id="rId13"/>
    <p:sldId id="3855" r:id="rId14"/>
    <p:sldId id="3850" r:id="rId15"/>
    <p:sldId id="3857" r:id="rId16"/>
    <p:sldId id="3852" r:id="rId17"/>
    <p:sldId id="300" r:id="rId18"/>
    <p:sldId id="3853" r:id="rId19"/>
    <p:sldId id="2856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41" autoAdjust="0"/>
  </p:normalViewPr>
  <p:slideViewPr>
    <p:cSldViewPr snapToGrid="0" showGuides="1">
      <p:cViewPr varScale="1">
        <p:scale>
          <a:sx n="77" d="100"/>
          <a:sy n="77" d="100"/>
        </p:scale>
        <p:origin x="86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063785675206308"/>
          <c:y val="3.5149842116319406E-2"/>
          <c:w val="0.94583058562992128"/>
          <c:h val="0.767486542354420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Parameters</c:v>
                </c:pt>
              </c:strCache>
            </c:strRef>
          </c:tx>
          <c:spPr>
            <a:solidFill>
              <a:srgbClr val="0077B6"/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E76EA4DD-7CED-4DB3-BD6C-B279AC0A3E0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895-4C87-B1F9-D4BDAB8774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GPT-2</c:v>
                </c:pt>
                <c:pt idx="1">
                  <c:v>GPT Neo</c:v>
                </c:pt>
                <c:pt idx="2">
                  <c:v>GPT-3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1.5</c:v>
                </c:pt>
                <c:pt idx="1">
                  <c:v>2.7</c:v>
                </c:pt>
                <c:pt idx="2">
                  <c:v>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95-4C87-B1F9-D4BDAB8774D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04578512"/>
        <c:axId val="493211792"/>
      </c:barChart>
      <c:catAx>
        <c:axId val="504578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3211792"/>
        <c:crosses val="autoZero"/>
        <c:auto val="1"/>
        <c:lblAlgn val="ctr"/>
        <c:lblOffset val="100"/>
        <c:noMultiLvlLbl val="0"/>
      </c:catAx>
      <c:valAx>
        <c:axId val="493211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0457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32-4A7C-9DCE-CC9D11837D07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32-4A7C-9DCE-CC9D11837D0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7.25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32-4A7C-9DCE-CC9D11837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6E-4794-9D1B-DD3332AADD24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6E-4794-9D1B-DD3332AADD2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8.4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6E-4794-9D1B-DD3332AADD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28-4960-BE4D-E3EB48B1B14C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28-4960-BE4D-E3EB48B1B1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28-4960-BE4D-E3EB48B1B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C5-4D4D-95B8-A815182AD8BA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C5-4D4D-95B8-A815182AD8B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20.3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C5-4D4D-95B8-A815182AD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C5-4D4D-95B8-A815182AD8BA}"/>
              </c:ext>
            </c:extLst>
          </c:dPt>
          <c:dPt>
            <c:idx val="1"/>
            <c:bubble3D val="0"/>
            <c:spPr>
              <a:solidFill>
                <a:srgbClr val="0077B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C5-4D4D-95B8-A815182AD8B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24.6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C5-4D4D-95B8-A815182AD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BE-40B6-9124-D37A1F6DF00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BE-40B6-9124-D37A1F6DF0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BE-40B6-9124-D37A1F6DF0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D8-43EA-A5F0-6252842DDB29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D8-43EA-A5F0-6252842DDB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13.6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D8-43EA-A5F0-6252842DD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36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69A8048-575C-4147-9D00-206411AE28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81100"/>
            <a:ext cx="6342743" cy="44957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371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03FEA1-2404-40A7-ADAF-DA9D515953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51286" y="0"/>
            <a:ext cx="6240714" cy="6858000"/>
          </a:xfrm>
          <a:custGeom>
            <a:avLst/>
            <a:gdLst>
              <a:gd name="connsiteX0" fmla="*/ 2287900 w 6240714"/>
              <a:gd name="connsiteY0" fmla="*/ 0 h 6858000"/>
              <a:gd name="connsiteX1" fmla="*/ 6240714 w 6240714"/>
              <a:gd name="connsiteY1" fmla="*/ 0 h 6858000"/>
              <a:gd name="connsiteX2" fmla="*/ 6240714 w 6240714"/>
              <a:gd name="connsiteY2" fmla="*/ 6858000 h 6858000"/>
              <a:gd name="connsiteX3" fmla="*/ 3493761 w 6240714"/>
              <a:gd name="connsiteY3" fmla="*/ 6858000 h 6858000"/>
              <a:gd name="connsiteX4" fmla="*/ 527234 w 6240714"/>
              <a:gd name="connsiteY4" fmla="*/ 4413945 h 6858000"/>
              <a:gd name="connsiteX5" fmla="*/ 330433 w 6240714"/>
              <a:gd name="connsiteY5" fmla="*/ 23759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0714" h="6858000">
                <a:moveTo>
                  <a:pt x="2287900" y="0"/>
                </a:moveTo>
                <a:lnTo>
                  <a:pt x="6240714" y="0"/>
                </a:lnTo>
                <a:lnTo>
                  <a:pt x="6240714" y="6858000"/>
                </a:lnTo>
                <a:lnTo>
                  <a:pt x="3493761" y="6858000"/>
                </a:lnTo>
                <a:lnTo>
                  <a:pt x="527234" y="4413945"/>
                </a:lnTo>
                <a:cubicBezTo>
                  <a:pt x="-89897" y="3905504"/>
                  <a:pt x="-178008" y="2993049"/>
                  <a:pt x="330433" y="237591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968500" dir="8100000" sx="79000" sy="79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226609-87CC-4B9D-A995-F630FF328A71}"/>
              </a:ext>
            </a:extLst>
          </p:cNvPr>
          <p:cNvSpPr/>
          <p:nvPr userDrawn="1"/>
        </p:nvSpPr>
        <p:spPr>
          <a:xfrm rot="1680183">
            <a:off x="6857052" y="-563437"/>
            <a:ext cx="6915546" cy="7101757"/>
          </a:xfrm>
          <a:custGeom>
            <a:avLst/>
            <a:gdLst>
              <a:gd name="connsiteX0" fmla="*/ 3695587 w 6915546"/>
              <a:gd name="connsiteY0" fmla="*/ 0 h 7101757"/>
              <a:gd name="connsiteX1" fmla="*/ 6915546 w 6915546"/>
              <a:gd name="connsiteY1" fmla="*/ 6055083 h 7101757"/>
              <a:gd name="connsiteX2" fmla="*/ 4947291 w 6915546"/>
              <a:gd name="connsiteY2" fmla="*/ 7101757 h 7101757"/>
              <a:gd name="connsiteX3" fmla="*/ 1447805 w 6915546"/>
              <a:gd name="connsiteY3" fmla="*/ 7101757 h 7101757"/>
              <a:gd name="connsiteX4" fmla="*/ 0 w 6915546"/>
              <a:gd name="connsiteY4" fmla="*/ 5653952 h 7101757"/>
              <a:gd name="connsiteX5" fmla="*/ 0 w 6915546"/>
              <a:gd name="connsiteY5" fmla="*/ 1965231 h 710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5546" h="7101757">
                <a:moveTo>
                  <a:pt x="3695587" y="0"/>
                </a:moveTo>
                <a:lnTo>
                  <a:pt x="6915546" y="6055083"/>
                </a:lnTo>
                <a:lnTo>
                  <a:pt x="4947291" y="7101757"/>
                </a:lnTo>
                <a:lnTo>
                  <a:pt x="1447805" y="7101757"/>
                </a:lnTo>
                <a:cubicBezTo>
                  <a:pt x="648204" y="7101757"/>
                  <a:pt x="0" y="6453553"/>
                  <a:pt x="0" y="5653952"/>
                </a:cubicBezTo>
                <a:lnTo>
                  <a:pt x="0" y="1965231"/>
                </a:lnTo>
                <a:close/>
              </a:path>
            </a:pathLst>
          </a:cu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91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E0FEA1-35D1-41E9-8C85-A4EB2BC80B3B}"/>
              </a:ext>
            </a:extLst>
          </p:cNvPr>
          <p:cNvSpPr/>
          <p:nvPr userDrawn="1"/>
        </p:nvSpPr>
        <p:spPr>
          <a:xfrm>
            <a:off x="0" y="0"/>
            <a:ext cx="12192000" cy="3009900"/>
          </a:xfrm>
          <a:prstGeom prst="rect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75C844-618A-47CA-95FF-AD72D1FABC6A}"/>
              </a:ext>
            </a:extLst>
          </p:cNvPr>
          <p:cNvSpPr/>
          <p:nvPr userDrawn="1"/>
        </p:nvSpPr>
        <p:spPr>
          <a:xfrm>
            <a:off x="3015456" y="883920"/>
            <a:ext cx="8124984" cy="5090160"/>
          </a:xfrm>
          <a:prstGeom prst="roundRect">
            <a:avLst>
              <a:gd name="adj" fmla="val 1"/>
            </a:avLst>
          </a:prstGeom>
          <a:solidFill>
            <a:schemeClr val="bg1"/>
          </a:solidFill>
          <a:ln>
            <a:noFill/>
          </a:ln>
          <a:effectLst>
            <a:outerShdw blurRad="1270000" dist="1993900" dir="10800000" sx="80000" sy="8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91E33FF-ED79-46F1-8F37-4BA4B2CB86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" y="883920"/>
            <a:ext cx="3352800" cy="5090160"/>
          </a:xfrm>
          <a:prstGeom prst="roundRect">
            <a:avLst>
              <a:gd name="adj" fmla="val 460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32608"/>
      </p:ext>
    </p:extLst>
  </p:cSld>
  <p:clrMapOvr>
    <a:masterClrMapping/>
  </p:clrMapOvr>
  <p:transition spd="med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435600" y="0"/>
            <a:ext cx="6756400" cy="6858000"/>
          </a:xfrm>
          <a:custGeom>
            <a:avLst/>
            <a:gdLst>
              <a:gd name="connsiteX0" fmla="*/ 2998893 w 7092001"/>
              <a:gd name="connsiteY0" fmla="*/ 1502726 h 6858000"/>
              <a:gd name="connsiteX1" fmla="*/ 3708636 w 7092001"/>
              <a:gd name="connsiteY1" fmla="*/ 1754183 h 6858000"/>
              <a:gd name="connsiteX2" fmla="*/ 7092001 w 7092001"/>
              <a:gd name="connsiteY2" fmla="*/ 4257086 h 6858000"/>
              <a:gd name="connsiteX3" fmla="*/ 7092001 w 7092001"/>
              <a:gd name="connsiteY3" fmla="*/ 6858000 h 6858000"/>
              <a:gd name="connsiteX4" fmla="*/ 1600395 w 7092001"/>
              <a:gd name="connsiteY4" fmla="*/ 6858000 h 6858000"/>
              <a:gd name="connsiteX5" fmla="*/ 521996 w 7092001"/>
              <a:gd name="connsiteY5" fmla="*/ 6060235 h 6858000"/>
              <a:gd name="connsiteX6" fmla="*/ 252688 w 7092001"/>
              <a:gd name="connsiteY6" fmla="*/ 4259057 h 6858000"/>
              <a:gd name="connsiteX7" fmla="*/ 1907128 w 7092001"/>
              <a:gd name="connsiteY7" fmla="*/ 2023441 h 6858000"/>
              <a:gd name="connsiteX8" fmla="*/ 2998893 w 7092001"/>
              <a:gd name="connsiteY8" fmla="*/ 1502726 h 6858000"/>
              <a:gd name="connsiteX9" fmla="*/ 1694755 w 7092001"/>
              <a:gd name="connsiteY9" fmla="*/ 0 h 6858000"/>
              <a:gd name="connsiteX10" fmla="*/ 7092001 w 7092001"/>
              <a:gd name="connsiteY10" fmla="*/ 0 h 6858000"/>
              <a:gd name="connsiteX11" fmla="*/ 7092001 w 7092001"/>
              <a:gd name="connsiteY11" fmla="*/ 3973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92001" h="6858000">
                <a:moveTo>
                  <a:pt x="2998893" y="1502726"/>
                </a:moveTo>
                <a:cubicBezTo>
                  <a:pt x="3246748" y="1513353"/>
                  <a:pt x="3494197" y="1595548"/>
                  <a:pt x="3708636" y="1754183"/>
                </a:cubicBezTo>
                <a:lnTo>
                  <a:pt x="7092001" y="4257086"/>
                </a:lnTo>
                <a:lnTo>
                  <a:pt x="7092001" y="6858000"/>
                </a:lnTo>
                <a:lnTo>
                  <a:pt x="1600395" y="6858000"/>
                </a:lnTo>
                <a:lnTo>
                  <a:pt x="521996" y="6060235"/>
                </a:lnTo>
                <a:cubicBezTo>
                  <a:pt x="-49844" y="5637207"/>
                  <a:pt x="-170417" y="4830792"/>
                  <a:pt x="252688" y="4259057"/>
                </a:cubicBezTo>
                <a:lnTo>
                  <a:pt x="1907128" y="2023441"/>
                </a:lnTo>
                <a:cubicBezTo>
                  <a:pt x="2171570" y="1666107"/>
                  <a:pt x="2585798" y="1485016"/>
                  <a:pt x="2998893" y="1502726"/>
                </a:cubicBezTo>
                <a:close/>
                <a:moveTo>
                  <a:pt x="1694755" y="0"/>
                </a:moveTo>
                <a:lnTo>
                  <a:pt x="7092001" y="0"/>
                </a:lnTo>
                <a:lnTo>
                  <a:pt x="7092001" y="39736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6152436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7CF80516-C61F-4A0C-9D63-E72919396113}"/>
              </a:ext>
            </a:extLst>
          </p:cNvPr>
          <p:cNvSpPr>
            <a:spLocks/>
          </p:cNvSpPr>
          <p:nvPr userDrawn="1"/>
        </p:nvSpPr>
        <p:spPr bwMode="auto">
          <a:xfrm rot="1800000">
            <a:off x="5860451" y="4154288"/>
            <a:ext cx="2092927" cy="2337032"/>
          </a:xfrm>
          <a:custGeom>
            <a:avLst/>
            <a:gdLst>
              <a:gd name="T0" fmla="*/ 500 w 540"/>
              <a:gd name="T1" fmla="*/ 235 h 604"/>
              <a:gd name="T2" fmla="*/ 120 w 540"/>
              <a:gd name="T3" fmla="*/ 15 h 604"/>
              <a:gd name="T4" fmla="*/ 40 w 540"/>
              <a:gd name="T5" fmla="*/ 15 h 604"/>
              <a:gd name="T6" fmla="*/ 0 w 540"/>
              <a:gd name="T7" fmla="*/ 84 h 604"/>
              <a:gd name="T8" fmla="*/ 0 w 540"/>
              <a:gd name="T9" fmla="*/ 524 h 604"/>
              <a:gd name="T10" fmla="*/ 40 w 540"/>
              <a:gd name="T11" fmla="*/ 593 h 604"/>
              <a:gd name="T12" fmla="*/ 80 w 540"/>
              <a:gd name="T13" fmla="*/ 604 h 604"/>
              <a:gd name="T14" fmla="*/ 120 w 540"/>
              <a:gd name="T15" fmla="*/ 593 h 604"/>
              <a:gd name="T16" fmla="*/ 500 w 540"/>
              <a:gd name="T17" fmla="*/ 373 h 604"/>
              <a:gd name="T18" fmla="*/ 540 w 540"/>
              <a:gd name="T19" fmla="*/ 304 h 604"/>
              <a:gd name="T20" fmla="*/ 500 w 540"/>
              <a:gd name="T21" fmla="*/ 23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0" h="604">
                <a:moveTo>
                  <a:pt x="500" y="235"/>
                </a:moveTo>
                <a:cubicBezTo>
                  <a:pt x="120" y="15"/>
                  <a:pt x="120" y="15"/>
                  <a:pt x="120" y="15"/>
                </a:cubicBezTo>
                <a:cubicBezTo>
                  <a:pt x="95" y="0"/>
                  <a:pt x="65" y="0"/>
                  <a:pt x="40" y="15"/>
                </a:cubicBezTo>
                <a:cubicBezTo>
                  <a:pt x="15" y="29"/>
                  <a:pt x="0" y="55"/>
                  <a:pt x="0" y="84"/>
                </a:cubicBezTo>
                <a:cubicBezTo>
                  <a:pt x="0" y="524"/>
                  <a:pt x="0" y="524"/>
                  <a:pt x="0" y="524"/>
                </a:cubicBezTo>
                <a:cubicBezTo>
                  <a:pt x="0" y="553"/>
                  <a:pt x="15" y="579"/>
                  <a:pt x="40" y="593"/>
                </a:cubicBezTo>
                <a:cubicBezTo>
                  <a:pt x="52" y="600"/>
                  <a:pt x="66" y="604"/>
                  <a:pt x="80" y="604"/>
                </a:cubicBezTo>
                <a:cubicBezTo>
                  <a:pt x="94" y="604"/>
                  <a:pt x="108" y="600"/>
                  <a:pt x="120" y="59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25" y="359"/>
                  <a:pt x="540" y="333"/>
                  <a:pt x="540" y="304"/>
                </a:cubicBezTo>
                <a:cubicBezTo>
                  <a:pt x="540" y="275"/>
                  <a:pt x="525" y="249"/>
                  <a:pt x="500" y="235"/>
                </a:cubicBezTo>
                <a:close/>
              </a:path>
            </a:pathLst>
          </a:custGeom>
          <a:solidFill>
            <a:srgbClr val="0077B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CADB6BD-6041-4083-AB19-DC717479FF2C}"/>
              </a:ext>
            </a:extLst>
          </p:cNvPr>
          <p:cNvSpPr>
            <a:spLocks/>
          </p:cNvSpPr>
          <p:nvPr userDrawn="1"/>
        </p:nvSpPr>
        <p:spPr bwMode="auto">
          <a:xfrm rot="1800000" flipH="1" flipV="1">
            <a:off x="7933202" y="37170"/>
            <a:ext cx="5104189" cy="5039124"/>
          </a:xfrm>
          <a:custGeom>
            <a:avLst/>
            <a:gdLst>
              <a:gd name="connsiteX0" fmla="*/ 2036033 w 5104189"/>
              <a:gd name="connsiteY0" fmla="*/ 5039124 h 5039124"/>
              <a:gd name="connsiteX1" fmla="*/ 0 w 5104189"/>
              <a:gd name="connsiteY1" fmla="*/ 1512610 h 5039124"/>
              <a:gd name="connsiteX2" fmla="*/ 0 w 5104189"/>
              <a:gd name="connsiteY2" fmla="*/ 1488111 h 5039124"/>
              <a:gd name="connsiteX3" fmla="*/ 0 w 5104189"/>
              <a:gd name="connsiteY3" fmla="*/ 757261 h 5039124"/>
              <a:gd name="connsiteX4" fmla="*/ 378088 w 5104189"/>
              <a:gd name="connsiteY4" fmla="*/ 106158 h 5039124"/>
              <a:gd name="connsiteX5" fmla="*/ 1134264 w 5104189"/>
              <a:gd name="connsiteY5" fmla="*/ 106158 h 5039124"/>
              <a:gd name="connsiteX6" fmla="*/ 4726101 w 5104189"/>
              <a:gd name="connsiteY6" fmla="*/ 2182137 h 5039124"/>
              <a:gd name="connsiteX7" fmla="*/ 5104189 w 5104189"/>
              <a:gd name="connsiteY7" fmla="*/ 2833239 h 5039124"/>
              <a:gd name="connsiteX8" fmla="*/ 4726101 w 5104189"/>
              <a:gd name="connsiteY8" fmla="*/ 3484342 h 5039124"/>
              <a:gd name="connsiteX9" fmla="*/ 2052721 w 5104189"/>
              <a:gd name="connsiteY9" fmla="*/ 5029479 h 503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04189" h="5039124">
                <a:moveTo>
                  <a:pt x="2036033" y="5039124"/>
                </a:moveTo>
                <a:lnTo>
                  <a:pt x="0" y="1512610"/>
                </a:lnTo>
                <a:lnTo>
                  <a:pt x="0" y="1488111"/>
                </a:lnTo>
                <a:cubicBezTo>
                  <a:pt x="0" y="1260037"/>
                  <a:pt x="0" y="1016758"/>
                  <a:pt x="0" y="757261"/>
                </a:cubicBezTo>
                <a:cubicBezTo>
                  <a:pt x="0" y="483609"/>
                  <a:pt x="141783" y="238266"/>
                  <a:pt x="378088" y="106158"/>
                </a:cubicBezTo>
                <a:cubicBezTo>
                  <a:pt x="614393" y="-35386"/>
                  <a:pt x="897959" y="-35386"/>
                  <a:pt x="1134264" y="106158"/>
                </a:cubicBezTo>
                <a:cubicBezTo>
                  <a:pt x="1134264" y="106158"/>
                  <a:pt x="1134264" y="106158"/>
                  <a:pt x="4726101" y="2182137"/>
                </a:cubicBezTo>
                <a:cubicBezTo>
                  <a:pt x="4962406" y="2314245"/>
                  <a:pt x="5104189" y="2559588"/>
                  <a:pt x="5104189" y="2833239"/>
                </a:cubicBezTo>
                <a:cubicBezTo>
                  <a:pt x="5104189" y="3106891"/>
                  <a:pt x="4962406" y="3352234"/>
                  <a:pt x="4726101" y="3484342"/>
                </a:cubicBezTo>
                <a:cubicBezTo>
                  <a:pt x="4726101" y="3484342"/>
                  <a:pt x="4726101" y="3484342"/>
                  <a:pt x="2052721" y="5029479"/>
                </a:cubicBezTo>
                <a:close/>
              </a:path>
            </a:pathLst>
          </a:custGeom>
          <a:solidFill>
            <a:srgbClr val="0077B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B4379-12A0-437B-BC31-E15497B10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59" y="1185791"/>
            <a:ext cx="7247040" cy="4082486"/>
          </a:xfrm>
          <a:prstGeom prst="rect">
            <a:avLst/>
          </a:prstGeom>
          <a:effectLst>
            <a:outerShdw blurRad="660400" dist="317500" dir="5400000" sx="95000" sy="95000" algn="t" rotWithShape="0">
              <a:schemeClr val="tx1">
                <a:alpha val="40000"/>
              </a:schemeClr>
            </a:outerShdw>
          </a:effectLst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EF6127-15E4-4829-9385-A28CE3B693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71772" y="1480458"/>
            <a:ext cx="5268686" cy="332377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3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05FC43A-0BCB-4504-8C3C-5BEBD6B73F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93673" y="1529615"/>
            <a:ext cx="3804655" cy="3798771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562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269775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336CDE-319A-4EBD-85B3-8A6A4B5618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73200"/>
            <a:ext cx="12192000" cy="3911600"/>
          </a:xfrm>
          <a:custGeom>
            <a:avLst/>
            <a:gdLst>
              <a:gd name="connsiteX0" fmla="*/ 0 w 12192000"/>
              <a:gd name="connsiteY0" fmla="*/ 0 h 3911600"/>
              <a:gd name="connsiteX1" fmla="*/ 12192000 w 12192000"/>
              <a:gd name="connsiteY1" fmla="*/ 0 h 3911600"/>
              <a:gd name="connsiteX2" fmla="*/ 12192000 w 12192000"/>
              <a:gd name="connsiteY2" fmla="*/ 3911600 h 3911600"/>
              <a:gd name="connsiteX3" fmla="*/ 0 w 12192000"/>
              <a:gd name="connsiteY3" fmla="*/ 3911600 h 3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11600">
                <a:moveTo>
                  <a:pt x="0" y="0"/>
                </a:moveTo>
                <a:lnTo>
                  <a:pt x="12192000" y="0"/>
                </a:lnTo>
                <a:lnTo>
                  <a:pt x="12192000" y="3911600"/>
                </a:lnTo>
                <a:lnTo>
                  <a:pt x="0" y="3911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78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FE1108-6EFD-40ED-A2B1-9BC4843F93E8}"/>
              </a:ext>
            </a:extLst>
          </p:cNvPr>
          <p:cNvGrpSpPr/>
          <p:nvPr userDrawn="1"/>
        </p:nvGrpSpPr>
        <p:grpSpPr>
          <a:xfrm>
            <a:off x="451083" y="6335929"/>
            <a:ext cx="2352569" cy="226857"/>
            <a:chOff x="275972" y="6442279"/>
            <a:chExt cx="3764110" cy="362973"/>
          </a:xfrm>
        </p:grpSpPr>
        <p:sp>
          <p:nvSpPr>
            <p:cNvPr id="8" name="Freeform 62">
              <a:extLst>
                <a:ext uri="{FF2B5EF4-FFF2-40B4-BE49-F238E27FC236}">
                  <a16:creationId xmlns:a16="http://schemas.microsoft.com/office/drawing/2014/main" id="{5C3D624B-7509-4CB6-8152-E369192F24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972" y="6526337"/>
              <a:ext cx="180797" cy="177756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751" spc="188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92B659-7EB5-4083-A0F9-E2792A4A62B8}"/>
                </a:ext>
              </a:extLst>
            </p:cNvPr>
            <p:cNvSpPr txBox="1"/>
            <p:nvPr/>
          </p:nvSpPr>
          <p:spPr>
            <a:xfrm>
              <a:off x="531020" y="6442279"/>
              <a:ext cx="3509062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74" spc="188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2020 ALL RIGHTS RESERVED</a:t>
              </a:r>
              <a:endParaRPr lang="id-ID" sz="874" spc="188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E1CFBA-AB81-47C3-AC4D-572422CF436B}"/>
              </a:ext>
            </a:extLst>
          </p:cNvPr>
          <p:cNvGrpSpPr/>
          <p:nvPr userDrawn="1"/>
        </p:nvGrpSpPr>
        <p:grpSpPr>
          <a:xfrm>
            <a:off x="2962979" y="6351575"/>
            <a:ext cx="7631141" cy="166397"/>
            <a:chOff x="-5650706" y="10052540"/>
            <a:chExt cx="23420603" cy="510685"/>
          </a:xfrm>
          <a:pattFill prst="dkUpDiag">
            <a:fgClr>
              <a:schemeClr val="bg1"/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2D21D3-A652-4D43-990C-542D6F1873D5}"/>
                </a:ext>
              </a:extLst>
            </p:cNvPr>
            <p:cNvSpPr/>
            <p:nvPr userDrawn="1"/>
          </p:nvSpPr>
          <p:spPr>
            <a:xfrm flipV="1">
              <a:off x="16296232" y="10052549"/>
              <a:ext cx="1473665" cy="510676"/>
            </a:xfrm>
            <a:custGeom>
              <a:avLst/>
              <a:gdLst>
                <a:gd name="connsiteX0" fmla="*/ 581120 w 962025"/>
                <a:gd name="connsiteY0" fmla="*/ 0 h 333375"/>
                <a:gd name="connsiteX1" fmla="*/ 694277 w 962025"/>
                <a:gd name="connsiteY1" fmla="*/ 42063 h 333375"/>
                <a:gd name="connsiteX2" fmla="*/ 950880 w 962025"/>
                <a:gd name="connsiteY2" fmla="*/ 263290 h 333375"/>
                <a:gd name="connsiteX3" fmla="*/ 963453 w 962025"/>
                <a:gd name="connsiteY3" fmla="*/ 312287 h 333375"/>
                <a:gd name="connsiteX4" fmla="*/ 921924 w 962025"/>
                <a:gd name="connsiteY4" fmla="*/ 341167 h 333375"/>
                <a:gd name="connsiteX5" fmla="*/ 95250 w 962025"/>
                <a:gd name="connsiteY5" fmla="*/ 341167 h 333375"/>
                <a:gd name="connsiteX6" fmla="*/ 0 w 962025"/>
                <a:gd name="connsiteY6" fmla="*/ 245917 h 333375"/>
                <a:gd name="connsiteX7" fmla="*/ 0 w 962025"/>
                <a:gd name="connsiteY7" fmla="*/ 95250 h 333375"/>
                <a:gd name="connsiteX8" fmla="*/ 27908 w 962025"/>
                <a:gd name="connsiteY8" fmla="*/ 27890 h 333375"/>
                <a:gd name="connsiteX9" fmla="*/ 95250 w 962025"/>
                <a:gd name="connsiteY9" fmla="*/ 0 h 333375"/>
                <a:gd name="connsiteX10" fmla="*/ 581120 w 962025"/>
                <a:gd name="connsiteY10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025" h="333375">
                  <a:moveTo>
                    <a:pt x="581120" y="0"/>
                  </a:moveTo>
                  <a:cubicBezTo>
                    <a:pt x="622649" y="0"/>
                    <a:pt x="662844" y="14926"/>
                    <a:pt x="694277" y="42063"/>
                  </a:cubicBezTo>
                  <a:cubicBezTo>
                    <a:pt x="758094" y="97098"/>
                    <a:pt x="871156" y="194596"/>
                    <a:pt x="950880" y="263290"/>
                  </a:cubicBezTo>
                  <a:cubicBezTo>
                    <a:pt x="964882" y="275377"/>
                    <a:pt x="969930" y="294923"/>
                    <a:pt x="963453" y="312287"/>
                  </a:cubicBezTo>
                  <a:cubicBezTo>
                    <a:pt x="956977" y="329651"/>
                    <a:pt x="940403" y="341167"/>
                    <a:pt x="921924" y="341167"/>
                  </a:cubicBezTo>
                  <a:cubicBezTo>
                    <a:pt x="713137" y="341167"/>
                    <a:pt x="285750" y="341167"/>
                    <a:pt x="95250" y="341167"/>
                  </a:cubicBezTo>
                  <a:cubicBezTo>
                    <a:pt x="42672" y="341167"/>
                    <a:pt x="0" y="298523"/>
                    <a:pt x="0" y="245917"/>
                  </a:cubicBezTo>
                  <a:cubicBezTo>
                    <a:pt x="0" y="198882"/>
                    <a:pt x="0" y="142285"/>
                    <a:pt x="0" y="95250"/>
                  </a:cubicBezTo>
                  <a:cubicBezTo>
                    <a:pt x="0" y="69981"/>
                    <a:pt x="10001" y="45758"/>
                    <a:pt x="27908" y="27890"/>
                  </a:cubicBezTo>
                  <a:cubicBezTo>
                    <a:pt x="45719" y="10030"/>
                    <a:pt x="70009" y="0"/>
                    <a:pt x="95250" y="0"/>
                  </a:cubicBezTo>
                  <a:cubicBezTo>
                    <a:pt x="228505" y="0"/>
                    <a:pt x="466915" y="0"/>
                    <a:pt x="5811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528">
                <a:latin typeface="Century Gothic" panose="020B0502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87F8C10-138B-4BBD-83C1-2EF10E0FE62C}"/>
                </a:ext>
              </a:extLst>
            </p:cNvPr>
            <p:cNvSpPr/>
            <p:nvPr userDrawn="1"/>
          </p:nvSpPr>
          <p:spPr>
            <a:xfrm flipV="1">
              <a:off x="-5650706" y="10052549"/>
              <a:ext cx="1473664" cy="510676"/>
            </a:xfrm>
            <a:custGeom>
              <a:avLst/>
              <a:gdLst>
                <a:gd name="connsiteX0" fmla="*/ 581120 w 962025"/>
                <a:gd name="connsiteY0" fmla="*/ 0 h 333375"/>
                <a:gd name="connsiteX1" fmla="*/ 694277 w 962025"/>
                <a:gd name="connsiteY1" fmla="*/ 42063 h 333375"/>
                <a:gd name="connsiteX2" fmla="*/ 950880 w 962025"/>
                <a:gd name="connsiteY2" fmla="*/ 263290 h 333375"/>
                <a:gd name="connsiteX3" fmla="*/ 963453 w 962025"/>
                <a:gd name="connsiteY3" fmla="*/ 312287 h 333375"/>
                <a:gd name="connsiteX4" fmla="*/ 921924 w 962025"/>
                <a:gd name="connsiteY4" fmla="*/ 341167 h 333375"/>
                <a:gd name="connsiteX5" fmla="*/ 95250 w 962025"/>
                <a:gd name="connsiteY5" fmla="*/ 341167 h 333375"/>
                <a:gd name="connsiteX6" fmla="*/ 0 w 962025"/>
                <a:gd name="connsiteY6" fmla="*/ 245917 h 333375"/>
                <a:gd name="connsiteX7" fmla="*/ 0 w 962025"/>
                <a:gd name="connsiteY7" fmla="*/ 95250 h 333375"/>
                <a:gd name="connsiteX8" fmla="*/ 27908 w 962025"/>
                <a:gd name="connsiteY8" fmla="*/ 27890 h 333375"/>
                <a:gd name="connsiteX9" fmla="*/ 95250 w 962025"/>
                <a:gd name="connsiteY9" fmla="*/ 0 h 333375"/>
                <a:gd name="connsiteX10" fmla="*/ 581120 w 962025"/>
                <a:gd name="connsiteY10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025" h="333375">
                  <a:moveTo>
                    <a:pt x="581120" y="0"/>
                  </a:moveTo>
                  <a:cubicBezTo>
                    <a:pt x="622649" y="0"/>
                    <a:pt x="662844" y="14926"/>
                    <a:pt x="694277" y="42063"/>
                  </a:cubicBezTo>
                  <a:cubicBezTo>
                    <a:pt x="758094" y="97098"/>
                    <a:pt x="871156" y="194596"/>
                    <a:pt x="950880" y="263290"/>
                  </a:cubicBezTo>
                  <a:cubicBezTo>
                    <a:pt x="964882" y="275377"/>
                    <a:pt x="969930" y="294923"/>
                    <a:pt x="963453" y="312287"/>
                  </a:cubicBezTo>
                  <a:cubicBezTo>
                    <a:pt x="956977" y="329651"/>
                    <a:pt x="940403" y="341167"/>
                    <a:pt x="921924" y="341167"/>
                  </a:cubicBezTo>
                  <a:cubicBezTo>
                    <a:pt x="713137" y="341167"/>
                    <a:pt x="285750" y="341167"/>
                    <a:pt x="95250" y="341167"/>
                  </a:cubicBezTo>
                  <a:cubicBezTo>
                    <a:pt x="42672" y="341167"/>
                    <a:pt x="0" y="298523"/>
                    <a:pt x="0" y="245917"/>
                  </a:cubicBezTo>
                  <a:cubicBezTo>
                    <a:pt x="0" y="198882"/>
                    <a:pt x="0" y="142285"/>
                    <a:pt x="0" y="95250"/>
                  </a:cubicBezTo>
                  <a:cubicBezTo>
                    <a:pt x="0" y="69981"/>
                    <a:pt x="10001" y="45758"/>
                    <a:pt x="27908" y="27890"/>
                  </a:cubicBezTo>
                  <a:cubicBezTo>
                    <a:pt x="45719" y="10030"/>
                    <a:pt x="70009" y="0"/>
                    <a:pt x="95250" y="0"/>
                  </a:cubicBezTo>
                  <a:cubicBezTo>
                    <a:pt x="228505" y="0"/>
                    <a:pt x="466915" y="0"/>
                    <a:pt x="5811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528">
                <a:latin typeface="Century Gothic" panose="020B0502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BAB90F-0847-458B-B8E2-D3CBACFFC1FC}"/>
                </a:ext>
              </a:extLst>
            </p:cNvPr>
            <p:cNvSpPr/>
            <p:nvPr userDrawn="1"/>
          </p:nvSpPr>
          <p:spPr>
            <a:xfrm flipV="1">
              <a:off x="-4691900" y="10052540"/>
              <a:ext cx="21401920" cy="510682"/>
            </a:xfrm>
            <a:prstGeom prst="rect">
              <a:avLst/>
            </a:prstGeom>
            <a:grpFill/>
            <a:ln w="952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sz="528">
                <a:latin typeface="Century Gothic" panose="020B0502020202020204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58030F-FA20-4DF0-A045-A24C12B6BAFC}"/>
              </a:ext>
            </a:extLst>
          </p:cNvPr>
          <p:cNvSpPr/>
          <p:nvPr userDrawn="1"/>
        </p:nvSpPr>
        <p:spPr>
          <a:xfrm flipH="1">
            <a:off x="10722572" y="6344668"/>
            <a:ext cx="950516" cy="329387"/>
          </a:xfrm>
          <a:custGeom>
            <a:avLst/>
            <a:gdLst>
              <a:gd name="connsiteX0" fmla="*/ 581120 w 962025"/>
              <a:gd name="connsiteY0" fmla="*/ 0 h 333375"/>
              <a:gd name="connsiteX1" fmla="*/ 694277 w 962025"/>
              <a:gd name="connsiteY1" fmla="*/ 42063 h 333375"/>
              <a:gd name="connsiteX2" fmla="*/ 950880 w 962025"/>
              <a:gd name="connsiteY2" fmla="*/ 263290 h 333375"/>
              <a:gd name="connsiteX3" fmla="*/ 963453 w 962025"/>
              <a:gd name="connsiteY3" fmla="*/ 312287 h 333375"/>
              <a:gd name="connsiteX4" fmla="*/ 921924 w 962025"/>
              <a:gd name="connsiteY4" fmla="*/ 341167 h 333375"/>
              <a:gd name="connsiteX5" fmla="*/ 95250 w 962025"/>
              <a:gd name="connsiteY5" fmla="*/ 341167 h 333375"/>
              <a:gd name="connsiteX6" fmla="*/ 0 w 962025"/>
              <a:gd name="connsiteY6" fmla="*/ 245917 h 333375"/>
              <a:gd name="connsiteX7" fmla="*/ 0 w 962025"/>
              <a:gd name="connsiteY7" fmla="*/ 95250 h 333375"/>
              <a:gd name="connsiteX8" fmla="*/ 27908 w 962025"/>
              <a:gd name="connsiteY8" fmla="*/ 27890 h 333375"/>
              <a:gd name="connsiteX9" fmla="*/ 95250 w 962025"/>
              <a:gd name="connsiteY9" fmla="*/ 0 h 333375"/>
              <a:gd name="connsiteX10" fmla="*/ 581120 w 962025"/>
              <a:gd name="connsiteY10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025" h="333375">
                <a:moveTo>
                  <a:pt x="581120" y="0"/>
                </a:moveTo>
                <a:cubicBezTo>
                  <a:pt x="622649" y="0"/>
                  <a:pt x="662844" y="14926"/>
                  <a:pt x="694277" y="42063"/>
                </a:cubicBezTo>
                <a:cubicBezTo>
                  <a:pt x="758094" y="97098"/>
                  <a:pt x="871156" y="194596"/>
                  <a:pt x="950880" y="263290"/>
                </a:cubicBezTo>
                <a:cubicBezTo>
                  <a:pt x="964882" y="275377"/>
                  <a:pt x="969930" y="294923"/>
                  <a:pt x="963453" y="312287"/>
                </a:cubicBezTo>
                <a:cubicBezTo>
                  <a:pt x="956977" y="329651"/>
                  <a:pt x="940403" y="341167"/>
                  <a:pt x="921924" y="341167"/>
                </a:cubicBezTo>
                <a:cubicBezTo>
                  <a:pt x="713137" y="341167"/>
                  <a:pt x="285750" y="341167"/>
                  <a:pt x="95250" y="341167"/>
                </a:cubicBezTo>
                <a:cubicBezTo>
                  <a:pt x="42672" y="341167"/>
                  <a:pt x="0" y="298523"/>
                  <a:pt x="0" y="245917"/>
                </a:cubicBezTo>
                <a:cubicBezTo>
                  <a:pt x="0" y="198882"/>
                  <a:pt x="0" y="142285"/>
                  <a:pt x="0" y="95250"/>
                </a:cubicBezTo>
                <a:cubicBezTo>
                  <a:pt x="0" y="69981"/>
                  <a:pt x="10001" y="45758"/>
                  <a:pt x="27908" y="27890"/>
                </a:cubicBezTo>
                <a:cubicBezTo>
                  <a:pt x="45719" y="10030"/>
                  <a:pt x="70009" y="0"/>
                  <a:pt x="95250" y="0"/>
                </a:cubicBezTo>
                <a:cubicBezTo>
                  <a:pt x="228505" y="0"/>
                  <a:pt x="466915" y="0"/>
                  <a:pt x="581120" y="0"/>
                </a:cubicBezTo>
                <a:close/>
              </a:path>
            </a:pathLst>
          </a:custGeom>
          <a:solidFill>
            <a:srgbClr val="0077B6">
              <a:alpha val="20000"/>
            </a:srgbClr>
          </a:solidFill>
          <a:ln w="9525" cap="flat">
            <a:noFill/>
            <a:prstDash val="solid"/>
            <a:round/>
          </a:ln>
        </p:spPr>
        <p:txBody>
          <a:bodyPr rtlCol="0" anchor="ctr"/>
          <a:lstStyle/>
          <a:p>
            <a:pPr lvl="0"/>
            <a:endParaRPr lang="en-US" sz="528">
              <a:latin typeface="Century Gothic" panose="020B0502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C14551-8A34-4666-934F-47040990FADF}"/>
              </a:ext>
            </a:extLst>
          </p:cNvPr>
          <p:cNvSpPr/>
          <p:nvPr userDrawn="1"/>
        </p:nvSpPr>
        <p:spPr>
          <a:xfrm flipH="1">
            <a:off x="11021428" y="6282847"/>
            <a:ext cx="921041" cy="319172"/>
          </a:xfrm>
          <a:custGeom>
            <a:avLst/>
            <a:gdLst>
              <a:gd name="connsiteX0" fmla="*/ 581120 w 962025"/>
              <a:gd name="connsiteY0" fmla="*/ 0 h 333375"/>
              <a:gd name="connsiteX1" fmla="*/ 694277 w 962025"/>
              <a:gd name="connsiteY1" fmla="*/ 42063 h 333375"/>
              <a:gd name="connsiteX2" fmla="*/ 950880 w 962025"/>
              <a:gd name="connsiteY2" fmla="*/ 263290 h 333375"/>
              <a:gd name="connsiteX3" fmla="*/ 963453 w 962025"/>
              <a:gd name="connsiteY3" fmla="*/ 312287 h 333375"/>
              <a:gd name="connsiteX4" fmla="*/ 921924 w 962025"/>
              <a:gd name="connsiteY4" fmla="*/ 341167 h 333375"/>
              <a:gd name="connsiteX5" fmla="*/ 95250 w 962025"/>
              <a:gd name="connsiteY5" fmla="*/ 341167 h 333375"/>
              <a:gd name="connsiteX6" fmla="*/ 0 w 962025"/>
              <a:gd name="connsiteY6" fmla="*/ 245917 h 333375"/>
              <a:gd name="connsiteX7" fmla="*/ 0 w 962025"/>
              <a:gd name="connsiteY7" fmla="*/ 95250 h 333375"/>
              <a:gd name="connsiteX8" fmla="*/ 27908 w 962025"/>
              <a:gd name="connsiteY8" fmla="*/ 27890 h 333375"/>
              <a:gd name="connsiteX9" fmla="*/ 95250 w 962025"/>
              <a:gd name="connsiteY9" fmla="*/ 0 h 333375"/>
              <a:gd name="connsiteX10" fmla="*/ 581120 w 962025"/>
              <a:gd name="connsiteY10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025" h="333375">
                <a:moveTo>
                  <a:pt x="581120" y="0"/>
                </a:moveTo>
                <a:cubicBezTo>
                  <a:pt x="622649" y="0"/>
                  <a:pt x="662844" y="14926"/>
                  <a:pt x="694277" y="42063"/>
                </a:cubicBezTo>
                <a:cubicBezTo>
                  <a:pt x="758094" y="97098"/>
                  <a:pt x="871156" y="194596"/>
                  <a:pt x="950880" y="263290"/>
                </a:cubicBezTo>
                <a:cubicBezTo>
                  <a:pt x="964882" y="275377"/>
                  <a:pt x="969930" y="294923"/>
                  <a:pt x="963453" y="312287"/>
                </a:cubicBezTo>
                <a:cubicBezTo>
                  <a:pt x="956977" y="329651"/>
                  <a:pt x="940403" y="341167"/>
                  <a:pt x="921924" y="341167"/>
                </a:cubicBezTo>
                <a:cubicBezTo>
                  <a:pt x="713137" y="341167"/>
                  <a:pt x="285750" y="341167"/>
                  <a:pt x="95250" y="341167"/>
                </a:cubicBezTo>
                <a:cubicBezTo>
                  <a:pt x="42672" y="341167"/>
                  <a:pt x="0" y="298523"/>
                  <a:pt x="0" y="245917"/>
                </a:cubicBezTo>
                <a:cubicBezTo>
                  <a:pt x="0" y="198882"/>
                  <a:pt x="0" y="142285"/>
                  <a:pt x="0" y="95250"/>
                </a:cubicBezTo>
                <a:cubicBezTo>
                  <a:pt x="0" y="69981"/>
                  <a:pt x="10001" y="45758"/>
                  <a:pt x="27908" y="27890"/>
                </a:cubicBezTo>
                <a:cubicBezTo>
                  <a:pt x="45719" y="10030"/>
                  <a:pt x="70009" y="0"/>
                  <a:pt x="95250" y="0"/>
                </a:cubicBezTo>
                <a:cubicBezTo>
                  <a:pt x="228505" y="0"/>
                  <a:pt x="466915" y="0"/>
                  <a:pt x="581120" y="0"/>
                </a:cubicBezTo>
                <a:close/>
              </a:path>
            </a:pathLst>
          </a:custGeom>
          <a:solidFill>
            <a:srgbClr val="0077B6"/>
          </a:solidFill>
          <a:ln w="9525" cap="flat">
            <a:noFill/>
            <a:prstDash val="solid"/>
            <a:round/>
          </a:ln>
        </p:spPr>
        <p:txBody>
          <a:bodyPr rtlCol="0" anchor="ctr"/>
          <a:lstStyle/>
          <a:p>
            <a:endParaRPr lang="en-US" sz="528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ADEE6A-65A4-4A6D-BD5D-24733EA685C1}"/>
              </a:ext>
            </a:extLst>
          </p:cNvPr>
          <p:cNvSpPr txBox="1"/>
          <p:nvPr userDrawn="1"/>
        </p:nvSpPr>
        <p:spPr>
          <a:xfrm rot="10800000" flipV="1">
            <a:off x="11330285" y="6329003"/>
            <a:ext cx="557476" cy="22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874" b="1">
                <a:solidFill>
                  <a:schemeClr val="bg1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r"/>
              <a:t>‹N›</a:t>
            </a:fld>
            <a:endParaRPr lang="id-ID" sz="874" b="1" dirty="0">
              <a:solidFill>
                <a:schemeClr val="bg1"/>
              </a:solidFill>
              <a:latin typeface="Century Gothic" panose="020B05020202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B4AA0-F052-4DF1-9FFF-B50EFD080449}"/>
              </a:ext>
            </a:extLst>
          </p:cNvPr>
          <p:cNvSpPr txBox="1"/>
          <p:nvPr userDrawn="1"/>
        </p:nvSpPr>
        <p:spPr>
          <a:xfrm>
            <a:off x="11022810" y="6346251"/>
            <a:ext cx="586213" cy="22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74" dirty="0">
                <a:solidFill>
                  <a:schemeClr val="bg1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69879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13" Type="http://schemas.openxmlformats.org/officeDocument/2006/relationships/chart" Target="../charts/chart6.xml"/><Relationship Id="rId3" Type="http://schemas.openxmlformats.org/officeDocument/2006/relationships/image" Target="../media/image15.svg"/><Relationship Id="rId7" Type="http://schemas.openxmlformats.org/officeDocument/2006/relationships/image" Target="../media/image33.PNG"/><Relationship Id="rId12" Type="http://schemas.openxmlformats.org/officeDocument/2006/relationships/chart" Target="../charts/chart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11" Type="http://schemas.openxmlformats.org/officeDocument/2006/relationships/image" Target="../media/image35.png"/><Relationship Id="rId5" Type="http://schemas.openxmlformats.org/officeDocument/2006/relationships/image" Target="../media/image17.svg"/><Relationship Id="rId10" Type="http://schemas.openxmlformats.org/officeDocument/2006/relationships/chart" Target="../charts/chart4.xml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egnaposto immagine 22" descr="Immagine che contiene toeletta, cosmetico&#10;&#10;Descrizione generata automaticamente">
            <a:extLst>
              <a:ext uri="{FF2B5EF4-FFF2-40B4-BE49-F238E27FC236}">
                <a16:creationId xmlns:a16="http://schemas.microsoft.com/office/drawing/2014/main" id="{DDE5679B-7630-B8EA-7976-7322099E88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0CBE7F69-8750-448C-8697-D38A241D99DD}"/>
              </a:ext>
            </a:extLst>
          </p:cNvPr>
          <p:cNvSpPr/>
          <p:nvPr/>
        </p:nvSpPr>
        <p:spPr>
          <a:xfrm>
            <a:off x="899883" y="264886"/>
            <a:ext cx="5944155" cy="6328228"/>
          </a:xfrm>
          <a:custGeom>
            <a:avLst/>
            <a:gdLst>
              <a:gd name="connsiteX0" fmla="*/ 0 w 5965371"/>
              <a:gd name="connsiteY0" fmla="*/ 0 h 6328228"/>
              <a:gd name="connsiteX1" fmla="*/ 5965371 w 5965371"/>
              <a:gd name="connsiteY1" fmla="*/ 0 h 6328228"/>
              <a:gd name="connsiteX2" fmla="*/ 5965371 w 5965371"/>
              <a:gd name="connsiteY2" fmla="*/ 6328228 h 6328228"/>
              <a:gd name="connsiteX3" fmla="*/ 0 w 5965371"/>
              <a:gd name="connsiteY3" fmla="*/ 6328228 h 6328228"/>
              <a:gd name="connsiteX4" fmla="*/ 0 w 5965371"/>
              <a:gd name="connsiteY4" fmla="*/ 0 h 6328228"/>
              <a:gd name="connsiteX0" fmla="*/ 0 w 5965371"/>
              <a:gd name="connsiteY0" fmla="*/ 0 h 6328228"/>
              <a:gd name="connsiteX1" fmla="*/ 5965371 w 5965371"/>
              <a:gd name="connsiteY1" fmla="*/ 0 h 6328228"/>
              <a:gd name="connsiteX2" fmla="*/ 4339771 w 5965371"/>
              <a:gd name="connsiteY2" fmla="*/ 6255657 h 6328228"/>
              <a:gd name="connsiteX3" fmla="*/ 0 w 5965371"/>
              <a:gd name="connsiteY3" fmla="*/ 6328228 h 6328228"/>
              <a:gd name="connsiteX4" fmla="*/ 0 w 5965371"/>
              <a:gd name="connsiteY4" fmla="*/ 0 h 632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5371" h="6328228">
                <a:moveTo>
                  <a:pt x="0" y="0"/>
                </a:moveTo>
                <a:lnTo>
                  <a:pt x="5965371" y="0"/>
                </a:lnTo>
                <a:lnTo>
                  <a:pt x="4339771" y="6255657"/>
                </a:lnTo>
                <a:lnTo>
                  <a:pt x="0" y="6328228"/>
                </a:lnTo>
                <a:lnTo>
                  <a:pt x="0" y="0"/>
                </a:lnTo>
                <a:close/>
              </a:path>
            </a:pathLst>
          </a:custGeom>
          <a:solidFill>
            <a:srgbClr val="0077B6">
              <a:alpha val="38000"/>
            </a:srgbClr>
          </a:solidFill>
          <a:ln>
            <a:noFill/>
          </a:ln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82701E4-1B86-4F78-AD52-5952819A331B}"/>
              </a:ext>
            </a:extLst>
          </p:cNvPr>
          <p:cNvSpPr/>
          <p:nvPr/>
        </p:nvSpPr>
        <p:spPr>
          <a:xfrm>
            <a:off x="1741712" y="264886"/>
            <a:ext cx="5830663" cy="6328228"/>
          </a:xfrm>
          <a:custGeom>
            <a:avLst/>
            <a:gdLst>
              <a:gd name="connsiteX0" fmla="*/ 0 w 5965371"/>
              <a:gd name="connsiteY0" fmla="*/ 0 h 6328228"/>
              <a:gd name="connsiteX1" fmla="*/ 5965371 w 5965371"/>
              <a:gd name="connsiteY1" fmla="*/ 0 h 6328228"/>
              <a:gd name="connsiteX2" fmla="*/ 5965371 w 5965371"/>
              <a:gd name="connsiteY2" fmla="*/ 6328228 h 6328228"/>
              <a:gd name="connsiteX3" fmla="*/ 0 w 5965371"/>
              <a:gd name="connsiteY3" fmla="*/ 6328228 h 6328228"/>
              <a:gd name="connsiteX4" fmla="*/ 0 w 5965371"/>
              <a:gd name="connsiteY4" fmla="*/ 0 h 6328228"/>
              <a:gd name="connsiteX0" fmla="*/ 0 w 5965371"/>
              <a:gd name="connsiteY0" fmla="*/ 0 h 6328228"/>
              <a:gd name="connsiteX1" fmla="*/ 5965371 w 5965371"/>
              <a:gd name="connsiteY1" fmla="*/ 0 h 6328228"/>
              <a:gd name="connsiteX2" fmla="*/ 4339771 w 5965371"/>
              <a:gd name="connsiteY2" fmla="*/ 6255657 h 6328228"/>
              <a:gd name="connsiteX3" fmla="*/ 0 w 5965371"/>
              <a:gd name="connsiteY3" fmla="*/ 6328228 h 6328228"/>
              <a:gd name="connsiteX4" fmla="*/ 0 w 5965371"/>
              <a:gd name="connsiteY4" fmla="*/ 0 h 632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5371" h="6328228">
                <a:moveTo>
                  <a:pt x="0" y="0"/>
                </a:moveTo>
                <a:lnTo>
                  <a:pt x="5965371" y="0"/>
                </a:lnTo>
                <a:lnTo>
                  <a:pt x="4339771" y="6255657"/>
                </a:lnTo>
                <a:lnTo>
                  <a:pt x="0" y="6328228"/>
                </a:lnTo>
                <a:lnTo>
                  <a:pt x="0" y="0"/>
                </a:lnTo>
                <a:close/>
              </a:path>
            </a:pathLst>
          </a:custGeom>
          <a:solidFill>
            <a:srgbClr val="0077B6">
              <a:alpha val="4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60E151E-9EB3-460A-B63B-B384AB89BDC9}"/>
              </a:ext>
            </a:extLst>
          </p:cNvPr>
          <p:cNvSpPr/>
          <p:nvPr/>
        </p:nvSpPr>
        <p:spPr>
          <a:xfrm>
            <a:off x="290282" y="264886"/>
            <a:ext cx="5830663" cy="6328228"/>
          </a:xfrm>
          <a:custGeom>
            <a:avLst/>
            <a:gdLst>
              <a:gd name="connsiteX0" fmla="*/ 0 w 5965371"/>
              <a:gd name="connsiteY0" fmla="*/ 0 h 6328228"/>
              <a:gd name="connsiteX1" fmla="*/ 5965371 w 5965371"/>
              <a:gd name="connsiteY1" fmla="*/ 0 h 6328228"/>
              <a:gd name="connsiteX2" fmla="*/ 5965371 w 5965371"/>
              <a:gd name="connsiteY2" fmla="*/ 6328228 h 6328228"/>
              <a:gd name="connsiteX3" fmla="*/ 0 w 5965371"/>
              <a:gd name="connsiteY3" fmla="*/ 6328228 h 6328228"/>
              <a:gd name="connsiteX4" fmla="*/ 0 w 5965371"/>
              <a:gd name="connsiteY4" fmla="*/ 0 h 6328228"/>
              <a:gd name="connsiteX0" fmla="*/ 0 w 5965371"/>
              <a:gd name="connsiteY0" fmla="*/ 0 h 6328228"/>
              <a:gd name="connsiteX1" fmla="*/ 5965371 w 5965371"/>
              <a:gd name="connsiteY1" fmla="*/ 0 h 6328228"/>
              <a:gd name="connsiteX2" fmla="*/ 4339771 w 5965371"/>
              <a:gd name="connsiteY2" fmla="*/ 6255657 h 6328228"/>
              <a:gd name="connsiteX3" fmla="*/ 0 w 5965371"/>
              <a:gd name="connsiteY3" fmla="*/ 6328228 h 6328228"/>
              <a:gd name="connsiteX4" fmla="*/ 0 w 5965371"/>
              <a:gd name="connsiteY4" fmla="*/ 0 h 632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5371" h="6328228">
                <a:moveTo>
                  <a:pt x="0" y="0"/>
                </a:moveTo>
                <a:lnTo>
                  <a:pt x="5965371" y="0"/>
                </a:lnTo>
                <a:lnTo>
                  <a:pt x="4339771" y="6255657"/>
                </a:lnTo>
                <a:lnTo>
                  <a:pt x="0" y="632822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1028" name="Picture 4" descr="Università di Salerno e Zerynth | Case Study Zerynth">
            <a:extLst>
              <a:ext uri="{FF2B5EF4-FFF2-40B4-BE49-F238E27FC236}">
                <a16:creationId xmlns:a16="http://schemas.microsoft.com/office/drawing/2014/main" id="{704C2E62-92F4-3B59-C085-76A24BCBD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366"/>
            <a:ext cx="2420725" cy="102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ADBC59-0FC8-F04F-2480-055239E7216B}"/>
              </a:ext>
            </a:extLst>
          </p:cNvPr>
          <p:cNvSpPr txBox="1">
            <a:spLocks/>
          </p:cNvSpPr>
          <p:nvPr/>
        </p:nvSpPr>
        <p:spPr>
          <a:xfrm>
            <a:off x="454980" y="1920323"/>
            <a:ext cx="36506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>
              <a:defRPr/>
            </a:pPr>
            <a:r>
              <a:rPr lang="it-IT" sz="2400" i="0" spc="-15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 metodologia di </a:t>
            </a:r>
            <a:r>
              <a:rPr lang="en-US" sz="2400" b="1" i="0" spc="-15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Explainable AI</a:t>
            </a:r>
            <a:r>
              <a:rPr lang="it-IT" sz="2400" b="1" i="0" spc="-15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i="0" spc="-15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la diagnosi di malattie da </a:t>
            </a:r>
          </a:p>
          <a:p>
            <a:pPr>
              <a:defRPr/>
            </a:pPr>
            <a:r>
              <a:rPr lang="en-US" sz="2400" b="1" i="0" spc="-15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Tomografia</a:t>
            </a:r>
            <a:r>
              <a:rPr lang="en-US" sz="2400" b="1" i="0" spc="-15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spc="-15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Ottica</a:t>
            </a:r>
            <a:r>
              <a:rPr lang="en-US" sz="2400" b="1" i="0" spc="-15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spc="-15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Computerizzata</a:t>
            </a:r>
            <a:r>
              <a:rPr lang="en-US" sz="2400" b="1" i="0" spc="-15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(OCT)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1CA151-789E-8578-EBD3-8A5C370C66A9}"/>
              </a:ext>
            </a:extLst>
          </p:cNvPr>
          <p:cNvSpPr txBox="1"/>
          <p:nvPr/>
        </p:nvSpPr>
        <p:spPr>
          <a:xfrm>
            <a:off x="454980" y="1651019"/>
            <a:ext cx="3790561" cy="26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Corso di </a:t>
            </a:r>
            <a:r>
              <a:rPr lang="en-US" sz="116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Laurea</a:t>
            </a:r>
            <a:r>
              <a:rPr lang="en-US" sz="116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6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Magistrale</a:t>
            </a:r>
            <a:r>
              <a:rPr lang="en-US" sz="116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Informatica</a:t>
            </a:r>
            <a:endParaRPr lang="it-IT" sz="116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4105339-DD98-D6D5-071B-947AAD8E2756}"/>
              </a:ext>
            </a:extLst>
          </p:cNvPr>
          <p:cNvSpPr txBox="1"/>
          <p:nvPr/>
        </p:nvSpPr>
        <p:spPr>
          <a:xfrm>
            <a:off x="482859" y="4153889"/>
            <a:ext cx="15512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Candidato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r>
              <a:rPr lang="en-US" sz="1400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Pierluigi</a:t>
            </a:r>
            <a:r>
              <a:rPr lang="en-US" sz="1400" i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Liguori</a:t>
            </a:r>
            <a:endParaRPr lang="it-IT" sz="1400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36857B-6652-DAF7-F3A3-DEDBF9BA02C0}"/>
              </a:ext>
            </a:extLst>
          </p:cNvPr>
          <p:cNvSpPr txBox="1"/>
          <p:nvPr/>
        </p:nvSpPr>
        <p:spPr>
          <a:xfrm>
            <a:off x="482859" y="4831306"/>
            <a:ext cx="23492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Relatori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r>
              <a:rPr lang="en-US" sz="1400" i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Prof. Vincenzo </a:t>
            </a:r>
            <a:r>
              <a:rPr lang="en-US" sz="1400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Deufemia</a:t>
            </a:r>
            <a:endParaRPr lang="en-US" sz="1400" i="1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400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Dott</a:t>
            </a:r>
            <a:r>
              <a:rPr lang="en-US" sz="1400" i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Stefano Cirillo</a:t>
            </a:r>
          </a:p>
          <a:p>
            <a:r>
              <a:rPr lang="en-US" sz="1400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Dott</a:t>
            </a:r>
            <a:r>
              <a:rPr lang="en-US" sz="1400" i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Gaetano Cimino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4307531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Segnaposto immagine 1036">
            <a:extLst>
              <a:ext uri="{FF2B5EF4-FFF2-40B4-BE49-F238E27FC236}">
                <a16:creationId xmlns:a16="http://schemas.microsoft.com/office/drawing/2014/main" id="{B079745E-28A7-5366-7032-F619782AB3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r="17160"/>
          <a:stretch>
            <a:fillRect/>
          </a:stretch>
        </p:blipFill>
        <p:spPr/>
      </p:pic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767CEAE0-2A7B-BA88-B0FD-FC2EDC6F8F7A}"/>
              </a:ext>
            </a:extLst>
          </p:cNvPr>
          <p:cNvSpPr txBox="1">
            <a:spLocks/>
          </p:cNvSpPr>
          <p:nvPr/>
        </p:nvSpPr>
        <p:spPr>
          <a:xfrm>
            <a:off x="670017" y="334717"/>
            <a:ext cx="5740615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 GENERATION CON 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2400" b="1" i="0" spc="0" dirty="0">
              <a:solidFill>
                <a:srgbClr val="0077B6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GENERATIVE PRE-TRAINED TRANSFORMER (GPT)</a:t>
            </a:r>
          </a:p>
        </p:txBody>
      </p:sp>
      <p:pic>
        <p:nvPicPr>
          <p:cNvPr id="1045" name="Picture 16" descr="Example of a GPT-2 text generation output, underlined text shows... |  Download Scientific Diagram">
            <a:extLst>
              <a:ext uri="{FF2B5EF4-FFF2-40B4-BE49-F238E27FC236}">
                <a16:creationId xmlns:a16="http://schemas.microsoft.com/office/drawing/2014/main" id="{F0864C42-CF9A-450A-70B1-F8BD81CB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8" y="1664193"/>
            <a:ext cx="4345237" cy="136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Elemento grafico 1046" descr="Documento con riempimento a tinta unita">
            <a:extLst>
              <a:ext uri="{FF2B5EF4-FFF2-40B4-BE49-F238E27FC236}">
                <a16:creationId xmlns:a16="http://schemas.microsoft.com/office/drawing/2014/main" id="{AF2DBD50-BFCE-8789-4C3D-44F866FE9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22" y="467339"/>
            <a:ext cx="566695" cy="566695"/>
          </a:xfrm>
          <a:prstGeom prst="rect">
            <a:avLst/>
          </a:prstGeom>
        </p:spPr>
      </p:pic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C3ED08C0-6DEB-37A8-A6B6-37868F233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921250"/>
              </p:ext>
            </p:extLst>
          </p:nvPr>
        </p:nvGraphicFramePr>
        <p:xfrm>
          <a:off x="258164" y="3368668"/>
          <a:ext cx="5177436" cy="2909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14C5DFDD-9C0D-6E59-49BA-41526981A194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84915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60AA79C-1B02-40FB-A9FC-2DC737D4BBD7}"/>
              </a:ext>
            </a:extLst>
          </p:cNvPr>
          <p:cNvGrpSpPr/>
          <p:nvPr/>
        </p:nvGrpSpPr>
        <p:grpSpPr>
          <a:xfrm>
            <a:off x="1609806" y="3658460"/>
            <a:ext cx="1253133" cy="247646"/>
            <a:chOff x="1948265" y="8529555"/>
            <a:chExt cx="2005013" cy="3962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4DDFDA9-3F64-421D-AD41-1BA538B6C8A1}"/>
                </a:ext>
              </a:extLst>
            </p:cNvPr>
            <p:cNvSpPr/>
            <p:nvPr/>
          </p:nvSpPr>
          <p:spPr>
            <a:xfrm>
              <a:off x="1948265" y="8531936"/>
              <a:ext cx="2005013" cy="35528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US" sz="688" spc="188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25C2DB-D6AD-4ECA-99F6-DF985C82B91D}"/>
                </a:ext>
              </a:extLst>
            </p:cNvPr>
            <p:cNvSpPr/>
            <p:nvPr/>
          </p:nvSpPr>
          <p:spPr>
            <a:xfrm>
              <a:off x="2129068" y="8529555"/>
              <a:ext cx="1553514" cy="3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656" spc="188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READ MORE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01385A5-CFA1-4B56-B8FE-E5F1F021F7ED}"/>
                </a:ext>
              </a:extLst>
            </p:cNvPr>
            <p:cNvSpPr/>
            <p:nvPr/>
          </p:nvSpPr>
          <p:spPr>
            <a:xfrm rot="5400000">
              <a:off x="3581517" y="8662281"/>
              <a:ext cx="109727" cy="945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Century Gothic" panose="020B050202020202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FCACE6E-8C4C-41ED-8CA9-FB44BC2CA6F1}"/>
              </a:ext>
            </a:extLst>
          </p:cNvPr>
          <p:cNvSpPr/>
          <p:nvPr/>
        </p:nvSpPr>
        <p:spPr>
          <a:xfrm>
            <a:off x="810963" y="2653863"/>
            <a:ext cx="2122548" cy="735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24000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img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100 x 100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PCA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3CE5AF-8DE1-4084-87DC-DA7B840CAD6B}"/>
              </a:ext>
            </a:extLst>
          </p:cNvPr>
          <p:cNvGrpSpPr/>
          <p:nvPr/>
        </p:nvGrpSpPr>
        <p:grpSpPr>
          <a:xfrm>
            <a:off x="1168237" y="5443840"/>
            <a:ext cx="1253133" cy="247646"/>
            <a:chOff x="1948265" y="8529555"/>
            <a:chExt cx="2005013" cy="39623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AC3285D-815D-4BDA-82E5-F44CE229CE6B}"/>
                </a:ext>
              </a:extLst>
            </p:cNvPr>
            <p:cNvSpPr/>
            <p:nvPr/>
          </p:nvSpPr>
          <p:spPr>
            <a:xfrm>
              <a:off x="1948265" y="8531936"/>
              <a:ext cx="2005013" cy="35528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US" sz="688" spc="188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309AB61-181E-41E2-912F-66413B0A2008}"/>
                </a:ext>
              </a:extLst>
            </p:cNvPr>
            <p:cNvSpPr/>
            <p:nvPr/>
          </p:nvSpPr>
          <p:spPr>
            <a:xfrm>
              <a:off x="2129068" y="8529555"/>
              <a:ext cx="1553514" cy="3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656" spc="188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READ MORE</a:t>
              </a: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4ED1921D-006C-48B4-902B-280910D49BFF}"/>
                </a:ext>
              </a:extLst>
            </p:cNvPr>
            <p:cNvSpPr/>
            <p:nvPr/>
          </p:nvSpPr>
          <p:spPr>
            <a:xfrm rot="5400000">
              <a:off x="3581517" y="8662281"/>
              <a:ext cx="109727" cy="945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Century Gothic" panose="020B0502020202020204" pitchFamily="34" charset="0"/>
              </a:endParaRPr>
            </a:p>
          </p:txBody>
        </p:sp>
      </p:grp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04A433BC-D3A9-4062-A0F9-265AE422FB10}"/>
              </a:ext>
            </a:extLst>
          </p:cNvPr>
          <p:cNvSpPr txBox="1">
            <a:spLocks/>
          </p:cNvSpPr>
          <p:nvPr/>
        </p:nvSpPr>
        <p:spPr>
          <a:xfrm>
            <a:off x="3546255" y="541220"/>
            <a:ext cx="5099491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VALUTAZIONE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SPERIMENTALE</a:t>
            </a:r>
          </a:p>
        </p:txBody>
      </p:sp>
      <p:pic>
        <p:nvPicPr>
          <p:cNvPr id="5" name="Elemento grafico 4" descr="Diagramma di rete con riempimento a tinta unita">
            <a:extLst>
              <a:ext uri="{FF2B5EF4-FFF2-40B4-BE49-F238E27FC236}">
                <a16:creationId xmlns:a16="http://schemas.microsoft.com/office/drawing/2014/main" id="{EFCBA5A8-8228-FEE5-E43F-46D466FD3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485096" y="1808273"/>
            <a:ext cx="563231" cy="563231"/>
          </a:xfrm>
          <a:prstGeom prst="rect">
            <a:avLst/>
          </a:prstGeom>
        </p:spPr>
      </p:pic>
      <p:pic>
        <p:nvPicPr>
          <p:cNvPr id="6" name="Elemento grafico 5" descr="Docente con riempimento a tinta unita">
            <a:extLst>
              <a:ext uri="{FF2B5EF4-FFF2-40B4-BE49-F238E27FC236}">
                <a16:creationId xmlns:a16="http://schemas.microsoft.com/office/drawing/2014/main" id="{B717DC4A-5252-E331-8538-383A371BB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5770" y="1799468"/>
            <a:ext cx="563230" cy="56323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23AA4FFC-5B06-9161-E30D-61BD3307BB40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7F852CBB-EADC-AD3F-0A7C-420924E4A3BD}"/>
              </a:ext>
            </a:extLst>
          </p:cNvPr>
          <p:cNvSpPr/>
          <p:nvPr/>
        </p:nvSpPr>
        <p:spPr>
          <a:xfrm>
            <a:off x="1088256" y="2301640"/>
            <a:ext cx="158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Densenet-161</a:t>
            </a:r>
          </a:p>
        </p:txBody>
      </p:sp>
      <p:grpSp>
        <p:nvGrpSpPr>
          <p:cNvPr id="44" name="Group 243">
            <a:extLst>
              <a:ext uri="{FF2B5EF4-FFF2-40B4-BE49-F238E27FC236}">
                <a16:creationId xmlns:a16="http://schemas.microsoft.com/office/drawing/2014/main" id="{9B9FC608-AADB-055C-ED52-8BB13F05715B}"/>
              </a:ext>
            </a:extLst>
          </p:cNvPr>
          <p:cNvGrpSpPr/>
          <p:nvPr/>
        </p:nvGrpSpPr>
        <p:grpSpPr>
          <a:xfrm>
            <a:off x="1323814" y="3190572"/>
            <a:ext cx="1158376" cy="1416658"/>
            <a:chOff x="11420217" y="6883683"/>
            <a:chExt cx="1853401" cy="2266652"/>
          </a:xfrm>
        </p:grpSpPr>
        <p:graphicFrame>
          <p:nvGraphicFramePr>
            <p:cNvPr id="45" name="Chart 244">
              <a:extLst>
                <a:ext uri="{FF2B5EF4-FFF2-40B4-BE49-F238E27FC236}">
                  <a16:creationId xmlns:a16="http://schemas.microsoft.com/office/drawing/2014/main" id="{17115779-F662-8F0B-9B3E-542E433BB8E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19384316"/>
                </p:ext>
              </p:extLst>
            </p:nvPr>
          </p:nvGraphicFramePr>
          <p:xfrm>
            <a:off x="11420217" y="6883683"/>
            <a:ext cx="1853401" cy="22666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9" name="Oval 245">
              <a:extLst>
                <a:ext uri="{FF2B5EF4-FFF2-40B4-BE49-F238E27FC236}">
                  <a16:creationId xmlns:a16="http://schemas.microsoft.com/office/drawing/2014/main" id="{2EA16EDA-F4B6-A5A9-61C6-27BC216E6FD5}"/>
                </a:ext>
              </a:extLst>
            </p:cNvPr>
            <p:cNvSpPr/>
            <p:nvPr/>
          </p:nvSpPr>
          <p:spPr>
            <a:xfrm>
              <a:off x="11709363" y="7379454"/>
              <a:ext cx="1275116" cy="1275115"/>
            </a:xfrm>
            <a:prstGeom prst="ellipse">
              <a:avLst/>
            </a:prstGeom>
            <a:solidFill>
              <a:srgbClr val="161F3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92,7</a:t>
              </a:r>
              <a:r>
                <a:rPr lang="id-ID" sz="105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%</a:t>
              </a:r>
              <a:endParaRPr lang="en-US" sz="1050" b="1" dirty="0">
                <a:solidFill>
                  <a:schemeClr val="bg1"/>
                </a:solidFill>
                <a:latin typeface="Century Gothic" panose="020B0502020202020204" pitchFamily="34" charset="0"/>
                <a:cs typeface="Montserrat"/>
              </a:endParaRPr>
            </a:p>
          </p:txBody>
        </p:sp>
      </p:grpSp>
      <p:pic>
        <p:nvPicPr>
          <p:cNvPr id="55" name="Immagine 54">
            <a:extLst>
              <a:ext uri="{FF2B5EF4-FFF2-40B4-BE49-F238E27FC236}">
                <a16:creationId xmlns:a16="http://schemas.microsoft.com/office/drawing/2014/main" id="{D1E8B140-C1CD-8FBC-5AC8-4A09AA0C6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8" y="4603063"/>
            <a:ext cx="2222526" cy="1543028"/>
          </a:xfrm>
          <a:prstGeom prst="rect">
            <a:avLst/>
          </a:prstGeom>
        </p:spPr>
      </p:pic>
      <p:sp>
        <p:nvSpPr>
          <p:cNvPr id="56" name="Rectangle 21">
            <a:extLst>
              <a:ext uri="{FF2B5EF4-FFF2-40B4-BE49-F238E27FC236}">
                <a16:creationId xmlns:a16="http://schemas.microsoft.com/office/drawing/2014/main" id="{E23567FB-E82C-6E57-8979-855FB77F912F}"/>
              </a:ext>
            </a:extLst>
          </p:cNvPr>
          <p:cNvSpPr/>
          <p:nvPr/>
        </p:nvSpPr>
        <p:spPr>
          <a:xfrm>
            <a:off x="3781539" y="2296083"/>
            <a:ext cx="158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Densenet-121</a:t>
            </a:r>
          </a:p>
        </p:txBody>
      </p:sp>
      <p:pic>
        <p:nvPicPr>
          <p:cNvPr id="70" name="Elemento grafico 69" descr="Diagramma di rete con riempimento a tinta unita">
            <a:extLst>
              <a:ext uri="{FF2B5EF4-FFF2-40B4-BE49-F238E27FC236}">
                <a16:creationId xmlns:a16="http://schemas.microsoft.com/office/drawing/2014/main" id="{B9EF0604-B850-D0E3-0B72-1D6D94F9D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832800" y="1790231"/>
            <a:ext cx="563231" cy="563231"/>
          </a:xfrm>
          <a:prstGeom prst="rect">
            <a:avLst/>
          </a:prstGeom>
        </p:spPr>
      </p:pic>
      <p:grpSp>
        <p:nvGrpSpPr>
          <p:cNvPr id="71" name="Group 16">
            <a:extLst>
              <a:ext uri="{FF2B5EF4-FFF2-40B4-BE49-F238E27FC236}">
                <a16:creationId xmlns:a16="http://schemas.microsoft.com/office/drawing/2014/main" id="{5F2B0DB0-5585-63C5-791A-A352962DF68F}"/>
              </a:ext>
            </a:extLst>
          </p:cNvPr>
          <p:cNvGrpSpPr/>
          <p:nvPr/>
        </p:nvGrpSpPr>
        <p:grpSpPr>
          <a:xfrm>
            <a:off x="4255067" y="3658460"/>
            <a:ext cx="1253133" cy="247646"/>
            <a:chOff x="1948265" y="8529555"/>
            <a:chExt cx="2005013" cy="396234"/>
          </a:xfrm>
        </p:grpSpPr>
        <p:sp>
          <p:nvSpPr>
            <p:cNvPr id="72" name="Rectangle: Rounded Corners 17">
              <a:extLst>
                <a:ext uri="{FF2B5EF4-FFF2-40B4-BE49-F238E27FC236}">
                  <a16:creationId xmlns:a16="http://schemas.microsoft.com/office/drawing/2014/main" id="{D6AF5F06-B5CE-D2CD-D461-8D1442293818}"/>
                </a:ext>
              </a:extLst>
            </p:cNvPr>
            <p:cNvSpPr/>
            <p:nvPr/>
          </p:nvSpPr>
          <p:spPr>
            <a:xfrm>
              <a:off x="1948265" y="8531936"/>
              <a:ext cx="2005013" cy="35528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US" sz="688" spc="188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3" name="Rectangle 18">
              <a:extLst>
                <a:ext uri="{FF2B5EF4-FFF2-40B4-BE49-F238E27FC236}">
                  <a16:creationId xmlns:a16="http://schemas.microsoft.com/office/drawing/2014/main" id="{6BDEC820-3870-A11C-E88F-CBBB75258F46}"/>
                </a:ext>
              </a:extLst>
            </p:cNvPr>
            <p:cNvSpPr/>
            <p:nvPr/>
          </p:nvSpPr>
          <p:spPr>
            <a:xfrm>
              <a:off x="2129068" y="8529555"/>
              <a:ext cx="1553514" cy="3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656" spc="188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READ MORE</a:t>
              </a:r>
            </a:p>
          </p:txBody>
        </p:sp>
        <p:sp>
          <p:nvSpPr>
            <p:cNvPr id="74" name="Isosceles Triangle 19">
              <a:extLst>
                <a:ext uri="{FF2B5EF4-FFF2-40B4-BE49-F238E27FC236}">
                  <a16:creationId xmlns:a16="http://schemas.microsoft.com/office/drawing/2014/main" id="{4F3E3CDB-1641-F6B5-C012-D06C0FA6256F}"/>
                </a:ext>
              </a:extLst>
            </p:cNvPr>
            <p:cNvSpPr/>
            <p:nvPr/>
          </p:nvSpPr>
          <p:spPr>
            <a:xfrm rot="5400000">
              <a:off x="3581517" y="8662281"/>
              <a:ext cx="109727" cy="945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Century Gothic" panose="020B0502020202020204" pitchFamily="34" charset="0"/>
              </a:endParaRPr>
            </a:p>
          </p:txBody>
        </p:sp>
      </p:grpSp>
      <p:sp>
        <p:nvSpPr>
          <p:cNvPr id="75" name="Rectangle 22">
            <a:extLst>
              <a:ext uri="{FF2B5EF4-FFF2-40B4-BE49-F238E27FC236}">
                <a16:creationId xmlns:a16="http://schemas.microsoft.com/office/drawing/2014/main" id="{97DE091B-18A7-C445-1C9D-7BD14BF6B423}"/>
              </a:ext>
            </a:extLst>
          </p:cNvPr>
          <p:cNvSpPr/>
          <p:nvPr/>
        </p:nvSpPr>
        <p:spPr>
          <a:xfrm>
            <a:off x="3456224" y="2635391"/>
            <a:ext cx="2122548" cy="735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4000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img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224 x 224</a:t>
            </a:r>
          </a:p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Visual XAI</a:t>
            </a:r>
          </a:p>
        </p:txBody>
      </p:sp>
      <p:grpSp>
        <p:nvGrpSpPr>
          <p:cNvPr id="76" name="Group 243">
            <a:extLst>
              <a:ext uri="{FF2B5EF4-FFF2-40B4-BE49-F238E27FC236}">
                <a16:creationId xmlns:a16="http://schemas.microsoft.com/office/drawing/2014/main" id="{C4C88E2A-0370-ABEC-967C-6520D0D5E36D}"/>
              </a:ext>
            </a:extLst>
          </p:cNvPr>
          <p:cNvGrpSpPr/>
          <p:nvPr/>
        </p:nvGrpSpPr>
        <p:grpSpPr>
          <a:xfrm>
            <a:off x="3968167" y="3149973"/>
            <a:ext cx="1158376" cy="1416658"/>
            <a:chOff x="11420217" y="6883683"/>
            <a:chExt cx="1853401" cy="2266652"/>
          </a:xfrm>
        </p:grpSpPr>
        <p:graphicFrame>
          <p:nvGraphicFramePr>
            <p:cNvPr id="77" name="Chart 244">
              <a:extLst>
                <a:ext uri="{FF2B5EF4-FFF2-40B4-BE49-F238E27FC236}">
                  <a16:creationId xmlns:a16="http://schemas.microsoft.com/office/drawing/2014/main" id="{EAFCB6AC-166C-CB89-CD07-5E37EF2437D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16639791"/>
                </p:ext>
              </p:extLst>
            </p:nvPr>
          </p:nvGraphicFramePr>
          <p:xfrm>
            <a:off x="11420217" y="6883683"/>
            <a:ext cx="1853401" cy="22666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78" name="Oval 245">
              <a:extLst>
                <a:ext uri="{FF2B5EF4-FFF2-40B4-BE49-F238E27FC236}">
                  <a16:creationId xmlns:a16="http://schemas.microsoft.com/office/drawing/2014/main" id="{35E7D6BA-0619-E046-3868-2FF25DF6CD2A}"/>
                </a:ext>
              </a:extLst>
            </p:cNvPr>
            <p:cNvSpPr/>
            <p:nvPr/>
          </p:nvSpPr>
          <p:spPr>
            <a:xfrm>
              <a:off x="11709363" y="7379454"/>
              <a:ext cx="1275116" cy="1275115"/>
            </a:xfrm>
            <a:prstGeom prst="ellipse">
              <a:avLst/>
            </a:prstGeom>
            <a:solidFill>
              <a:srgbClr val="161F3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91,6</a:t>
              </a:r>
              <a:r>
                <a:rPr lang="id-ID" sz="105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%</a:t>
              </a:r>
              <a:endParaRPr lang="en-US" sz="1050" b="1" dirty="0">
                <a:solidFill>
                  <a:schemeClr val="bg1"/>
                </a:solidFill>
                <a:latin typeface="Century Gothic" panose="020B0502020202020204" pitchFamily="34" charset="0"/>
                <a:cs typeface="Montserrat"/>
              </a:endParaRPr>
            </a:p>
          </p:txBody>
        </p:sp>
      </p:grpSp>
      <p:pic>
        <p:nvPicPr>
          <p:cNvPr id="84" name="Immagine 83">
            <a:extLst>
              <a:ext uri="{FF2B5EF4-FFF2-40B4-BE49-F238E27FC236}">
                <a16:creationId xmlns:a16="http://schemas.microsoft.com/office/drawing/2014/main" id="{06443D94-E853-ACA7-B0AA-095473CA5A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83" y="4566631"/>
            <a:ext cx="2055407" cy="1543028"/>
          </a:xfrm>
          <a:prstGeom prst="rect">
            <a:avLst/>
          </a:prstGeom>
        </p:spPr>
      </p:pic>
      <p:pic>
        <p:nvPicPr>
          <p:cNvPr id="85" name="Elemento grafico 84" descr="Docente con riempimento a tinta unita">
            <a:extLst>
              <a:ext uri="{FF2B5EF4-FFF2-40B4-BE49-F238E27FC236}">
                <a16:creationId xmlns:a16="http://schemas.microsoft.com/office/drawing/2014/main" id="{C877775A-A3BE-AA2D-D199-422F13EE3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4676" y="1816551"/>
            <a:ext cx="563230" cy="563230"/>
          </a:xfrm>
          <a:prstGeom prst="rect">
            <a:avLst/>
          </a:prstGeom>
        </p:spPr>
      </p:pic>
      <p:sp>
        <p:nvSpPr>
          <p:cNvPr id="86" name="Rectangle 21">
            <a:extLst>
              <a:ext uri="{FF2B5EF4-FFF2-40B4-BE49-F238E27FC236}">
                <a16:creationId xmlns:a16="http://schemas.microsoft.com/office/drawing/2014/main" id="{ED8B4158-A52A-7F2B-A038-85C43D0A80F0}"/>
              </a:ext>
            </a:extLst>
          </p:cNvPr>
          <p:cNvSpPr/>
          <p:nvPr/>
        </p:nvSpPr>
        <p:spPr>
          <a:xfrm>
            <a:off x="6418152" y="2295448"/>
            <a:ext cx="158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VGG19</a:t>
            </a:r>
          </a:p>
        </p:txBody>
      </p:sp>
      <p:pic>
        <p:nvPicPr>
          <p:cNvPr id="87" name="Elemento grafico 86" descr="Diagramma di rete con riempimento a tinta unita">
            <a:extLst>
              <a:ext uri="{FF2B5EF4-FFF2-40B4-BE49-F238E27FC236}">
                <a16:creationId xmlns:a16="http://schemas.microsoft.com/office/drawing/2014/main" id="{92D39BDB-D268-9B0E-4E4D-AAD27C341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71706" y="1807314"/>
            <a:ext cx="563231" cy="563231"/>
          </a:xfrm>
          <a:prstGeom prst="rect">
            <a:avLst/>
          </a:prstGeom>
        </p:spPr>
      </p:pic>
      <p:grpSp>
        <p:nvGrpSpPr>
          <p:cNvPr id="88" name="Group 16">
            <a:extLst>
              <a:ext uri="{FF2B5EF4-FFF2-40B4-BE49-F238E27FC236}">
                <a16:creationId xmlns:a16="http://schemas.microsoft.com/office/drawing/2014/main" id="{0B276195-F3A6-51C4-5A89-CBF071C87FBA}"/>
              </a:ext>
            </a:extLst>
          </p:cNvPr>
          <p:cNvGrpSpPr/>
          <p:nvPr/>
        </p:nvGrpSpPr>
        <p:grpSpPr>
          <a:xfrm>
            <a:off x="6893973" y="3675543"/>
            <a:ext cx="1253133" cy="247646"/>
            <a:chOff x="1948265" y="8529555"/>
            <a:chExt cx="2005013" cy="396234"/>
          </a:xfrm>
        </p:grpSpPr>
        <p:sp>
          <p:nvSpPr>
            <p:cNvPr id="89" name="Rectangle: Rounded Corners 17">
              <a:extLst>
                <a:ext uri="{FF2B5EF4-FFF2-40B4-BE49-F238E27FC236}">
                  <a16:creationId xmlns:a16="http://schemas.microsoft.com/office/drawing/2014/main" id="{0FD7086D-F953-EFE2-AE9F-48AF8E500501}"/>
                </a:ext>
              </a:extLst>
            </p:cNvPr>
            <p:cNvSpPr/>
            <p:nvPr/>
          </p:nvSpPr>
          <p:spPr>
            <a:xfrm>
              <a:off x="1948265" y="8531936"/>
              <a:ext cx="2005013" cy="35528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US" sz="688" spc="188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0" name="Rectangle 18">
              <a:extLst>
                <a:ext uri="{FF2B5EF4-FFF2-40B4-BE49-F238E27FC236}">
                  <a16:creationId xmlns:a16="http://schemas.microsoft.com/office/drawing/2014/main" id="{CA46B236-CA25-146F-049A-D69D18BE691A}"/>
                </a:ext>
              </a:extLst>
            </p:cNvPr>
            <p:cNvSpPr/>
            <p:nvPr/>
          </p:nvSpPr>
          <p:spPr>
            <a:xfrm>
              <a:off x="2129068" y="8529555"/>
              <a:ext cx="1553514" cy="3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656" spc="188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READ MORE</a:t>
              </a:r>
            </a:p>
          </p:txBody>
        </p:sp>
        <p:sp>
          <p:nvSpPr>
            <p:cNvPr id="91" name="Isosceles Triangle 19">
              <a:extLst>
                <a:ext uri="{FF2B5EF4-FFF2-40B4-BE49-F238E27FC236}">
                  <a16:creationId xmlns:a16="http://schemas.microsoft.com/office/drawing/2014/main" id="{9E0FBA34-D694-E1BD-AC31-939F59C4C6AB}"/>
                </a:ext>
              </a:extLst>
            </p:cNvPr>
            <p:cNvSpPr/>
            <p:nvPr/>
          </p:nvSpPr>
          <p:spPr>
            <a:xfrm rot="5400000">
              <a:off x="3581517" y="8662281"/>
              <a:ext cx="109727" cy="945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Century Gothic" panose="020B0502020202020204" pitchFamily="34" charset="0"/>
              </a:endParaRPr>
            </a:p>
          </p:txBody>
        </p:sp>
      </p:grpSp>
      <p:sp>
        <p:nvSpPr>
          <p:cNvPr id="92" name="Rectangle 22">
            <a:extLst>
              <a:ext uri="{FF2B5EF4-FFF2-40B4-BE49-F238E27FC236}">
                <a16:creationId xmlns:a16="http://schemas.microsoft.com/office/drawing/2014/main" id="{34DD8712-A27B-D063-DECB-36FC525262A9}"/>
              </a:ext>
            </a:extLst>
          </p:cNvPr>
          <p:cNvSpPr/>
          <p:nvPr/>
        </p:nvSpPr>
        <p:spPr>
          <a:xfrm>
            <a:off x="6095130" y="2652474"/>
            <a:ext cx="2122548" cy="735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4000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img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224 x 224</a:t>
            </a:r>
          </a:p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Visual XAI</a:t>
            </a:r>
          </a:p>
        </p:txBody>
      </p:sp>
      <p:grpSp>
        <p:nvGrpSpPr>
          <p:cNvPr id="93" name="Group 243">
            <a:extLst>
              <a:ext uri="{FF2B5EF4-FFF2-40B4-BE49-F238E27FC236}">
                <a16:creationId xmlns:a16="http://schemas.microsoft.com/office/drawing/2014/main" id="{8B2DF55E-C4C4-11CE-FBD9-FE33437116E0}"/>
              </a:ext>
            </a:extLst>
          </p:cNvPr>
          <p:cNvGrpSpPr/>
          <p:nvPr/>
        </p:nvGrpSpPr>
        <p:grpSpPr>
          <a:xfrm>
            <a:off x="6578591" y="3112899"/>
            <a:ext cx="1158376" cy="1416658"/>
            <a:chOff x="11420217" y="6883683"/>
            <a:chExt cx="1853401" cy="2266652"/>
          </a:xfrm>
        </p:grpSpPr>
        <p:graphicFrame>
          <p:nvGraphicFramePr>
            <p:cNvPr id="94" name="Chart 244">
              <a:extLst>
                <a:ext uri="{FF2B5EF4-FFF2-40B4-BE49-F238E27FC236}">
                  <a16:creationId xmlns:a16="http://schemas.microsoft.com/office/drawing/2014/main" id="{3C4CAB82-2AF4-3A96-11C3-09DAEF6101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00933540"/>
                </p:ext>
              </p:extLst>
            </p:nvPr>
          </p:nvGraphicFramePr>
          <p:xfrm>
            <a:off x="11420217" y="6883683"/>
            <a:ext cx="1853401" cy="22666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95" name="Oval 245">
              <a:extLst>
                <a:ext uri="{FF2B5EF4-FFF2-40B4-BE49-F238E27FC236}">
                  <a16:creationId xmlns:a16="http://schemas.microsoft.com/office/drawing/2014/main" id="{0D2D1F9E-FBE5-431A-3C9B-1603636B0A06}"/>
                </a:ext>
              </a:extLst>
            </p:cNvPr>
            <p:cNvSpPr/>
            <p:nvPr/>
          </p:nvSpPr>
          <p:spPr>
            <a:xfrm>
              <a:off x="11709363" y="7379454"/>
              <a:ext cx="1275116" cy="1275115"/>
            </a:xfrm>
            <a:prstGeom prst="ellipse">
              <a:avLst/>
            </a:prstGeom>
            <a:solidFill>
              <a:srgbClr val="161F3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93,0</a:t>
              </a:r>
              <a:r>
                <a:rPr lang="id-ID" sz="105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%</a:t>
              </a:r>
              <a:endParaRPr lang="en-US" sz="1050" b="1" dirty="0">
                <a:solidFill>
                  <a:schemeClr val="bg1"/>
                </a:solidFill>
                <a:latin typeface="Century Gothic" panose="020B0502020202020204" pitchFamily="34" charset="0"/>
                <a:cs typeface="Montserrat"/>
              </a:endParaRPr>
            </a:p>
          </p:txBody>
        </p:sp>
      </p:grpSp>
      <p:pic>
        <p:nvPicPr>
          <p:cNvPr id="98" name="Immagine 97">
            <a:extLst>
              <a:ext uri="{FF2B5EF4-FFF2-40B4-BE49-F238E27FC236}">
                <a16:creationId xmlns:a16="http://schemas.microsoft.com/office/drawing/2014/main" id="{7FEBF85F-1FD2-B0FC-0CA5-B880028224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99" y="4561022"/>
            <a:ext cx="2004124" cy="1504528"/>
          </a:xfrm>
          <a:prstGeom prst="rect">
            <a:avLst/>
          </a:prstGeom>
        </p:spPr>
      </p:pic>
      <p:pic>
        <p:nvPicPr>
          <p:cNvPr id="169" name="Elemento grafico 168" descr="Docente con riempimento a tinta unita">
            <a:extLst>
              <a:ext uri="{FF2B5EF4-FFF2-40B4-BE49-F238E27FC236}">
                <a16:creationId xmlns:a16="http://schemas.microsoft.com/office/drawing/2014/main" id="{0944A3D9-C51D-FD42-DCCE-64ACFB5EF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8678" y="1799468"/>
            <a:ext cx="563230" cy="563230"/>
          </a:xfrm>
          <a:prstGeom prst="rect">
            <a:avLst/>
          </a:prstGeom>
        </p:spPr>
      </p:pic>
      <p:sp>
        <p:nvSpPr>
          <p:cNvPr id="170" name="Rectangle 21">
            <a:extLst>
              <a:ext uri="{FF2B5EF4-FFF2-40B4-BE49-F238E27FC236}">
                <a16:creationId xmlns:a16="http://schemas.microsoft.com/office/drawing/2014/main" id="{A8EE6863-6074-471E-796B-A1D430F44CD2}"/>
              </a:ext>
            </a:extLst>
          </p:cNvPr>
          <p:cNvSpPr/>
          <p:nvPr/>
        </p:nvSpPr>
        <p:spPr>
          <a:xfrm>
            <a:off x="10313911" y="2296318"/>
            <a:ext cx="991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VGG19</a:t>
            </a:r>
          </a:p>
        </p:txBody>
      </p:sp>
      <p:sp>
        <p:nvSpPr>
          <p:cNvPr id="176" name="Rectangle 22">
            <a:extLst>
              <a:ext uri="{FF2B5EF4-FFF2-40B4-BE49-F238E27FC236}">
                <a16:creationId xmlns:a16="http://schemas.microsoft.com/office/drawing/2014/main" id="{F5BAE764-1145-1F63-0331-884FC78C7112}"/>
              </a:ext>
            </a:extLst>
          </p:cNvPr>
          <p:cNvSpPr/>
          <p:nvPr/>
        </p:nvSpPr>
        <p:spPr>
          <a:xfrm>
            <a:off x="8459578" y="2600300"/>
            <a:ext cx="2122548" cy="735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800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img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224 x 224</a:t>
            </a:r>
          </a:p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Textual XAI</a:t>
            </a:r>
          </a:p>
        </p:txBody>
      </p:sp>
      <p:sp>
        <p:nvSpPr>
          <p:cNvPr id="181" name="Rectangle 21">
            <a:extLst>
              <a:ext uri="{FF2B5EF4-FFF2-40B4-BE49-F238E27FC236}">
                <a16:creationId xmlns:a16="http://schemas.microsoft.com/office/drawing/2014/main" id="{E0B6C9CC-79CE-E0C4-FB8A-B94AC0FD374F}"/>
              </a:ext>
            </a:extLst>
          </p:cNvPr>
          <p:cNvSpPr/>
          <p:nvPr/>
        </p:nvSpPr>
        <p:spPr>
          <a:xfrm>
            <a:off x="8781680" y="2295448"/>
            <a:ext cx="158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Densenet-121</a:t>
            </a:r>
          </a:p>
        </p:txBody>
      </p:sp>
      <p:sp>
        <p:nvSpPr>
          <p:cNvPr id="182" name="Rectangle 22">
            <a:extLst>
              <a:ext uri="{FF2B5EF4-FFF2-40B4-BE49-F238E27FC236}">
                <a16:creationId xmlns:a16="http://schemas.microsoft.com/office/drawing/2014/main" id="{4972E956-C8CC-E7B2-CE94-DB20A90B379B}"/>
              </a:ext>
            </a:extLst>
          </p:cNvPr>
          <p:cNvSpPr/>
          <p:nvPr/>
        </p:nvSpPr>
        <p:spPr>
          <a:xfrm>
            <a:off x="9773184" y="2600300"/>
            <a:ext cx="2122548" cy="735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800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img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224 x 224</a:t>
            </a:r>
          </a:p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Textual XAI</a:t>
            </a:r>
          </a:p>
        </p:txBody>
      </p:sp>
      <p:sp>
        <p:nvSpPr>
          <p:cNvPr id="185" name="CasellaDiTesto 184">
            <a:extLst>
              <a:ext uri="{FF2B5EF4-FFF2-40B4-BE49-F238E27FC236}">
                <a16:creationId xmlns:a16="http://schemas.microsoft.com/office/drawing/2014/main" id="{4EF684AD-86BC-A3A1-C3F8-AB09D447DD5A}"/>
              </a:ext>
            </a:extLst>
          </p:cNvPr>
          <p:cNvSpPr txBox="1"/>
          <p:nvPr/>
        </p:nvSpPr>
        <p:spPr>
          <a:xfrm>
            <a:off x="10390636" y="3349832"/>
            <a:ext cx="963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0077B6"/>
                </a:solidFill>
                <a:latin typeface="Century Gothic" panose="020B0502020202020204" pitchFamily="34" charset="0"/>
              </a:rPr>
              <a:t>BLEU-1</a:t>
            </a:r>
          </a:p>
          <a:p>
            <a:pPr algn="ctr"/>
            <a:r>
              <a:rPr lang="it-IT" sz="1600" dirty="0"/>
              <a:t>0.422</a:t>
            </a:r>
          </a:p>
        </p:txBody>
      </p:sp>
      <p:sp>
        <p:nvSpPr>
          <p:cNvPr id="186" name="CasellaDiTesto 185">
            <a:extLst>
              <a:ext uri="{FF2B5EF4-FFF2-40B4-BE49-F238E27FC236}">
                <a16:creationId xmlns:a16="http://schemas.microsoft.com/office/drawing/2014/main" id="{C08D49D2-F722-0CDA-2D84-B7561C8C6219}"/>
              </a:ext>
            </a:extLst>
          </p:cNvPr>
          <p:cNvSpPr txBox="1"/>
          <p:nvPr/>
        </p:nvSpPr>
        <p:spPr>
          <a:xfrm>
            <a:off x="9090295" y="3349832"/>
            <a:ext cx="963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0077B6"/>
                </a:solidFill>
                <a:latin typeface="Century Gothic" panose="020B0502020202020204" pitchFamily="34" charset="0"/>
              </a:rPr>
              <a:t>BLEU-1</a:t>
            </a:r>
          </a:p>
          <a:p>
            <a:pPr algn="ctr"/>
            <a:r>
              <a:rPr lang="it-IT" sz="1600" dirty="0"/>
              <a:t>0.438</a:t>
            </a:r>
          </a:p>
        </p:txBody>
      </p:sp>
      <p:sp>
        <p:nvSpPr>
          <p:cNvPr id="187" name="CasellaDiTesto 186">
            <a:extLst>
              <a:ext uri="{FF2B5EF4-FFF2-40B4-BE49-F238E27FC236}">
                <a16:creationId xmlns:a16="http://schemas.microsoft.com/office/drawing/2014/main" id="{C1D08599-61B3-D2DA-F9BF-4E4C1DB525FA}"/>
              </a:ext>
            </a:extLst>
          </p:cNvPr>
          <p:cNvSpPr txBox="1"/>
          <p:nvPr/>
        </p:nvSpPr>
        <p:spPr>
          <a:xfrm>
            <a:off x="10390636" y="3986445"/>
            <a:ext cx="963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0077B6"/>
                </a:solidFill>
                <a:latin typeface="Century Gothic" panose="020B0502020202020204" pitchFamily="34" charset="0"/>
              </a:rPr>
              <a:t>BLEU-2</a:t>
            </a:r>
          </a:p>
          <a:p>
            <a:pPr algn="ctr"/>
            <a:r>
              <a:rPr lang="it-IT" sz="1600" dirty="0"/>
              <a:t>0.177</a:t>
            </a:r>
          </a:p>
        </p:txBody>
      </p:sp>
      <p:sp>
        <p:nvSpPr>
          <p:cNvPr id="188" name="CasellaDiTesto 187">
            <a:extLst>
              <a:ext uri="{FF2B5EF4-FFF2-40B4-BE49-F238E27FC236}">
                <a16:creationId xmlns:a16="http://schemas.microsoft.com/office/drawing/2014/main" id="{423CFA76-9F4D-B7FF-08C1-9E13518A2DDB}"/>
              </a:ext>
            </a:extLst>
          </p:cNvPr>
          <p:cNvSpPr txBox="1"/>
          <p:nvPr/>
        </p:nvSpPr>
        <p:spPr>
          <a:xfrm>
            <a:off x="9090295" y="3981506"/>
            <a:ext cx="963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0077B6"/>
                </a:solidFill>
                <a:latin typeface="Century Gothic" panose="020B0502020202020204" pitchFamily="34" charset="0"/>
              </a:rPr>
              <a:t>BLEU-2</a:t>
            </a:r>
          </a:p>
          <a:p>
            <a:pPr algn="ctr"/>
            <a:r>
              <a:rPr lang="it-IT" sz="1600" dirty="0"/>
              <a:t>0.189</a:t>
            </a:r>
          </a:p>
        </p:txBody>
      </p:sp>
      <p:grpSp>
        <p:nvGrpSpPr>
          <p:cNvPr id="189" name="Group 243">
            <a:extLst>
              <a:ext uri="{FF2B5EF4-FFF2-40B4-BE49-F238E27FC236}">
                <a16:creationId xmlns:a16="http://schemas.microsoft.com/office/drawing/2014/main" id="{F2E15D2D-158A-CFD3-2940-9626A2451311}"/>
              </a:ext>
            </a:extLst>
          </p:cNvPr>
          <p:cNvGrpSpPr/>
          <p:nvPr/>
        </p:nvGrpSpPr>
        <p:grpSpPr>
          <a:xfrm>
            <a:off x="8992765" y="4418707"/>
            <a:ext cx="1158376" cy="1416658"/>
            <a:chOff x="11420217" y="6883683"/>
            <a:chExt cx="1853401" cy="226665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aphicFrame>
          <p:nvGraphicFramePr>
            <p:cNvPr id="190" name="Chart 244">
              <a:extLst>
                <a:ext uri="{FF2B5EF4-FFF2-40B4-BE49-F238E27FC236}">
                  <a16:creationId xmlns:a16="http://schemas.microsoft.com/office/drawing/2014/main" id="{793C3D57-ECB5-B52A-A580-0FE63044C6A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0269404"/>
                </p:ext>
              </p:extLst>
            </p:nvPr>
          </p:nvGraphicFramePr>
          <p:xfrm>
            <a:off x="11420217" y="6883683"/>
            <a:ext cx="1853401" cy="22666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191" name="Oval 245">
              <a:extLst>
                <a:ext uri="{FF2B5EF4-FFF2-40B4-BE49-F238E27FC236}">
                  <a16:creationId xmlns:a16="http://schemas.microsoft.com/office/drawing/2014/main" id="{45E63CE0-14F5-5A01-EB6C-33892689B02C}"/>
                </a:ext>
              </a:extLst>
            </p:cNvPr>
            <p:cNvSpPr/>
            <p:nvPr/>
          </p:nvSpPr>
          <p:spPr>
            <a:xfrm>
              <a:off x="11709363" y="7379454"/>
              <a:ext cx="1275116" cy="1275115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>
                  <a:solidFill>
                    <a:schemeClr val="tx1"/>
                  </a:solidFill>
                  <a:latin typeface="Century Gothic" panose="020B0502020202020204" pitchFamily="34" charset="0"/>
                  <a:cs typeface="Montserrat"/>
                </a:rPr>
                <a:t>79,7</a:t>
              </a:r>
              <a:r>
                <a:rPr lang="id-ID" sz="1050" b="1" dirty="0">
                  <a:solidFill>
                    <a:schemeClr val="tx1"/>
                  </a:solidFill>
                  <a:latin typeface="Century Gothic" panose="020B0502020202020204" pitchFamily="34" charset="0"/>
                  <a:cs typeface="Montserrat"/>
                </a:rPr>
                <a:t>%</a:t>
              </a:r>
              <a:endParaRPr lang="en-US" sz="1050" b="1" dirty="0">
                <a:solidFill>
                  <a:schemeClr val="tx1"/>
                </a:solidFill>
                <a:latin typeface="Century Gothic" panose="020B0502020202020204" pitchFamily="34" charset="0"/>
                <a:cs typeface="Montserrat"/>
              </a:endParaRPr>
            </a:p>
          </p:txBody>
        </p:sp>
      </p:grpSp>
      <p:grpSp>
        <p:nvGrpSpPr>
          <p:cNvPr id="192" name="Group 243">
            <a:extLst>
              <a:ext uri="{FF2B5EF4-FFF2-40B4-BE49-F238E27FC236}">
                <a16:creationId xmlns:a16="http://schemas.microsoft.com/office/drawing/2014/main" id="{B1D4FB6A-B691-AD4A-5F82-BD3C486ED974}"/>
              </a:ext>
            </a:extLst>
          </p:cNvPr>
          <p:cNvGrpSpPr/>
          <p:nvPr/>
        </p:nvGrpSpPr>
        <p:grpSpPr>
          <a:xfrm>
            <a:off x="10295124" y="4421867"/>
            <a:ext cx="1158376" cy="1416658"/>
            <a:chOff x="11420217" y="6883683"/>
            <a:chExt cx="1853401" cy="226665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aphicFrame>
          <p:nvGraphicFramePr>
            <p:cNvPr id="193" name="Chart 244">
              <a:extLst>
                <a:ext uri="{FF2B5EF4-FFF2-40B4-BE49-F238E27FC236}">
                  <a16:creationId xmlns:a16="http://schemas.microsoft.com/office/drawing/2014/main" id="{D929D852-C670-9C2C-0DB3-B7D03FDD52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0862764"/>
                </p:ext>
              </p:extLst>
            </p:nvPr>
          </p:nvGraphicFramePr>
          <p:xfrm>
            <a:off x="11420217" y="6883683"/>
            <a:ext cx="1853401" cy="22666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94" name="Oval 245">
              <a:extLst>
                <a:ext uri="{FF2B5EF4-FFF2-40B4-BE49-F238E27FC236}">
                  <a16:creationId xmlns:a16="http://schemas.microsoft.com/office/drawing/2014/main" id="{0F1EFDAD-9158-78CC-8200-0E26B99A1D78}"/>
                </a:ext>
              </a:extLst>
            </p:cNvPr>
            <p:cNvSpPr/>
            <p:nvPr/>
          </p:nvSpPr>
          <p:spPr>
            <a:xfrm>
              <a:off x="11709363" y="7379454"/>
              <a:ext cx="1275116" cy="1275115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>
                  <a:solidFill>
                    <a:schemeClr val="tx1"/>
                  </a:solidFill>
                  <a:latin typeface="Century Gothic" panose="020B0502020202020204" pitchFamily="34" charset="0"/>
                  <a:cs typeface="Montserrat"/>
                </a:rPr>
                <a:t>75,4</a:t>
              </a:r>
              <a:r>
                <a:rPr lang="id-ID" sz="1050" b="1" dirty="0">
                  <a:solidFill>
                    <a:schemeClr val="tx1"/>
                  </a:solidFill>
                  <a:latin typeface="Century Gothic" panose="020B0502020202020204" pitchFamily="34" charset="0"/>
                  <a:cs typeface="Montserrat"/>
                </a:rPr>
                <a:t>%</a:t>
              </a:r>
              <a:endParaRPr lang="en-US" sz="1050" b="1" dirty="0">
                <a:solidFill>
                  <a:schemeClr val="tx1"/>
                </a:solidFill>
                <a:latin typeface="Century Gothic" panose="020B0502020202020204" pitchFamily="34" charset="0"/>
                <a:cs typeface="Montserrat"/>
              </a:endParaRPr>
            </a:p>
          </p:txBody>
        </p:sp>
      </p:grpSp>
      <p:sp>
        <p:nvSpPr>
          <p:cNvPr id="196" name="CasellaDiTesto 195">
            <a:extLst>
              <a:ext uri="{FF2B5EF4-FFF2-40B4-BE49-F238E27FC236}">
                <a16:creationId xmlns:a16="http://schemas.microsoft.com/office/drawing/2014/main" id="{7C6FD396-18C8-9E1B-6404-46411DCB6E27}"/>
              </a:ext>
            </a:extLst>
          </p:cNvPr>
          <p:cNvSpPr txBox="1"/>
          <p:nvPr/>
        </p:nvSpPr>
        <p:spPr>
          <a:xfrm>
            <a:off x="1196815" y="4264819"/>
            <a:ext cx="14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Accuracy</a:t>
            </a:r>
          </a:p>
        </p:txBody>
      </p:sp>
      <p:sp>
        <p:nvSpPr>
          <p:cNvPr id="197" name="CasellaDiTesto 196">
            <a:extLst>
              <a:ext uri="{FF2B5EF4-FFF2-40B4-BE49-F238E27FC236}">
                <a16:creationId xmlns:a16="http://schemas.microsoft.com/office/drawing/2014/main" id="{1D334FE4-5D2A-9A3B-F092-936241449A49}"/>
              </a:ext>
            </a:extLst>
          </p:cNvPr>
          <p:cNvSpPr txBox="1"/>
          <p:nvPr/>
        </p:nvSpPr>
        <p:spPr>
          <a:xfrm>
            <a:off x="3842791" y="4215960"/>
            <a:ext cx="14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Accuracy</a:t>
            </a:r>
          </a:p>
        </p:txBody>
      </p:sp>
      <p:sp>
        <p:nvSpPr>
          <p:cNvPr id="198" name="CasellaDiTesto 197">
            <a:extLst>
              <a:ext uri="{FF2B5EF4-FFF2-40B4-BE49-F238E27FC236}">
                <a16:creationId xmlns:a16="http://schemas.microsoft.com/office/drawing/2014/main" id="{07436606-9465-71EA-8697-BEA3E78B053F}"/>
              </a:ext>
            </a:extLst>
          </p:cNvPr>
          <p:cNvSpPr txBox="1"/>
          <p:nvPr/>
        </p:nvSpPr>
        <p:spPr>
          <a:xfrm>
            <a:off x="6488767" y="4211633"/>
            <a:ext cx="14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Accuracy</a:t>
            </a:r>
          </a:p>
        </p:txBody>
      </p:sp>
      <p:sp>
        <p:nvSpPr>
          <p:cNvPr id="200" name="CasellaDiTesto 199">
            <a:extLst>
              <a:ext uri="{FF2B5EF4-FFF2-40B4-BE49-F238E27FC236}">
                <a16:creationId xmlns:a16="http://schemas.microsoft.com/office/drawing/2014/main" id="{64BE1743-8A75-8F66-03C2-9110B5BC389E}"/>
              </a:ext>
            </a:extLst>
          </p:cNvPr>
          <p:cNvSpPr txBox="1"/>
          <p:nvPr/>
        </p:nvSpPr>
        <p:spPr>
          <a:xfrm>
            <a:off x="8885980" y="5573825"/>
            <a:ext cx="14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Agreement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3F3C5A09-C83F-D806-3F08-37E6E8C564AD}"/>
              </a:ext>
            </a:extLst>
          </p:cNvPr>
          <p:cNvSpPr txBox="1"/>
          <p:nvPr/>
        </p:nvSpPr>
        <p:spPr>
          <a:xfrm>
            <a:off x="10186321" y="5569289"/>
            <a:ext cx="14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Agreement</a:t>
            </a:r>
          </a:p>
        </p:txBody>
      </p:sp>
    </p:spTree>
    <p:extLst>
      <p:ext uri="{BB962C8B-B14F-4D97-AF65-F5344CB8AC3E}">
        <p14:creationId xmlns:p14="http://schemas.microsoft.com/office/powerpoint/2010/main" val="5126995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013AAF8B-BE7C-691B-56F5-7947B312817D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26">
            <a:extLst>
              <a:ext uri="{FF2B5EF4-FFF2-40B4-BE49-F238E27FC236}">
                <a16:creationId xmlns:a16="http://schemas.microsoft.com/office/drawing/2014/main" id="{7154F8A5-87CD-5B20-86C6-1E56CA32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243" y="4215879"/>
            <a:ext cx="2018757" cy="195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4">
            <a:extLst>
              <a:ext uri="{FF2B5EF4-FFF2-40B4-BE49-F238E27FC236}">
                <a16:creationId xmlns:a16="http://schemas.microsoft.com/office/drawing/2014/main" id="{08082536-3D56-0905-F458-19C682BB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76" y="1504234"/>
            <a:ext cx="2018757" cy="1955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6">
            <a:extLst>
              <a:ext uri="{FF2B5EF4-FFF2-40B4-BE49-F238E27FC236}">
                <a16:creationId xmlns:a16="http://schemas.microsoft.com/office/drawing/2014/main" id="{C2B4CBC2-5502-B72A-953C-49D6EF6D5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525" y="3028088"/>
            <a:ext cx="650432" cy="67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8">
            <a:extLst>
              <a:ext uri="{FF2B5EF4-FFF2-40B4-BE49-F238E27FC236}">
                <a16:creationId xmlns:a16="http://schemas.microsoft.com/office/drawing/2014/main" id="{62015FEE-8FC2-FE18-0DA3-ABA651218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949" y="1473329"/>
            <a:ext cx="2018757" cy="1955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0">
            <a:extLst>
              <a:ext uri="{FF2B5EF4-FFF2-40B4-BE49-F238E27FC236}">
                <a16:creationId xmlns:a16="http://schemas.microsoft.com/office/drawing/2014/main" id="{9A027441-4B82-72E9-58C7-9D91C40A3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84" y="3022668"/>
            <a:ext cx="674044" cy="676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2">
            <a:extLst>
              <a:ext uri="{FF2B5EF4-FFF2-40B4-BE49-F238E27FC236}">
                <a16:creationId xmlns:a16="http://schemas.microsoft.com/office/drawing/2014/main" id="{F85E8FBD-0DAC-9E71-2045-B216D3ED5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032" y="1504235"/>
            <a:ext cx="2018757" cy="1955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4">
            <a:extLst>
              <a:ext uri="{FF2B5EF4-FFF2-40B4-BE49-F238E27FC236}">
                <a16:creationId xmlns:a16="http://schemas.microsoft.com/office/drawing/2014/main" id="{A5417970-1452-55FE-556C-BB584536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549" y="3094887"/>
            <a:ext cx="650432" cy="67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AAC2C60-90F4-614B-24F8-1A8B10685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5676" y="1494400"/>
            <a:ext cx="2028908" cy="1965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6">
            <a:extLst>
              <a:ext uri="{FF2B5EF4-FFF2-40B4-BE49-F238E27FC236}">
                <a16:creationId xmlns:a16="http://schemas.microsoft.com/office/drawing/2014/main" id="{7BA95D0A-98AB-1BFD-CE89-7C61DCE6B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039" y="3113170"/>
            <a:ext cx="650432" cy="652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0">
            <a:extLst>
              <a:ext uri="{FF2B5EF4-FFF2-40B4-BE49-F238E27FC236}">
                <a16:creationId xmlns:a16="http://schemas.microsoft.com/office/drawing/2014/main" id="{A9E3E5B3-863B-6F13-99C7-F6548590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59" y="4215879"/>
            <a:ext cx="2041005" cy="1977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>
            <a:extLst>
              <a:ext uri="{FF2B5EF4-FFF2-40B4-BE49-F238E27FC236}">
                <a16:creationId xmlns:a16="http://schemas.microsoft.com/office/drawing/2014/main" id="{B214A72D-087C-01AB-88B1-8DE0D3160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58" y="5741103"/>
            <a:ext cx="682864" cy="70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2">
            <a:extLst>
              <a:ext uri="{FF2B5EF4-FFF2-40B4-BE49-F238E27FC236}">
                <a16:creationId xmlns:a16="http://schemas.microsoft.com/office/drawing/2014/main" id="{0B5ACE29-F50F-1612-6F19-7F14F7778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37" y="5695553"/>
            <a:ext cx="701986" cy="70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53CF099-FE99-495F-0FAA-F737D3A8AAB5}"/>
              </a:ext>
            </a:extLst>
          </p:cNvPr>
          <p:cNvSpPr txBox="1">
            <a:spLocks/>
          </p:cNvSpPr>
          <p:nvPr/>
        </p:nvSpPr>
        <p:spPr>
          <a:xfrm>
            <a:off x="3356563" y="373167"/>
            <a:ext cx="5478873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lvl="0" algn="ctr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Grad-CAM: </a:t>
            </a:r>
          </a:p>
          <a:p>
            <a:pPr lvl="0" algn="ctr">
              <a:defRPr/>
            </a:pPr>
            <a:r>
              <a:rPr lang="en-US" sz="28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Densenet-121 VS VGG19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B52CFDFD-9EA7-2AA3-4250-16DE86CB54C5}"/>
              </a:ext>
            </a:extLst>
          </p:cNvPr>
          <p:cNvSpPr/>
          <p:nvPr/>
        </p:nvSpPr>
        <p:spPr>
          <a:xfrm>
            <a:off x="2260336" y="1134775"/>
            <a:ext cx="158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DRUSEN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B58297A5-6202-96BE-2AA4-55D9BF4B8AE9}"/>
              </a:ext>
            </a:extLst>
          </p:cNvPr>
          <p:cNvSpPr/>
          <p:nvPr/>
        </p:nvSpPr>
        <p:spPr>
          <a:xfrm>
            <a:off x="8454707" y="1138213"/>
            <a:ext cx="158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DME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04F1ABBF-8B26-E8BC-35FB-F4B237D13032}"/>
              </a:ext>
            </a:extLst>
          </p:cNvPr>
          <p:cNvSpPr/>
          <p:nvPr/>
        </p:nvSpPr>
        <p:spPr>
          <a:xfrm>
            <a:off x="5430340" y="3941611"/>
            <a:ext cx="158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CNV</a:t>
            </a:r>
          </a:p>
        </p:txBody>
      </p:sp>
    </p:spTree>
    <p:extLst>
      <p:ext uri="{BB962C8B-B14F-4D97-AF65-F5344CB8AC3E}">
        <p14:creationId xmlns:p14="http://schemas.microsoft.com/office/powerpoint/2010/main" val="18533071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04CB43-095A-5FCA-2A29-02D1A1088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" r="-1" b="-1"/>
          <a:stretch/>
        </p:blipFill>
        <p:spPr bwMode="auto">
          <a:xfrm>
            <a:off x="7393848" y="3583612"/>
            <a:ext cx="2621873" cy="265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846F92E-D15E-D818-2F53-B6D33410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3849" y="643467"/>
            <a:ext cx="2621873" cy="2543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BBAB0C4-9DB5-EA82-5A66-72A852CC4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4513" y="5522192"/>
            <a:ext cx="1107672" cy="1111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77E937C-79FC-A3CC-64CB-7E55DBAEE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/>
          <a:stretch/>
        </p:blipFill>
        <p:spPr bwMode="auto">
          <a:xfrm>
            <a:off x="9464513" y="2312004"/>
            <a:ext cx="1102417" cy="111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427D69-4D3E-AEE5-ECBB-4247110D1589}"/>
              </a:ext>
            </a:extLst>
          </p:cNvPr>
          <p:cNvSpPr txBox="1"/>
          <p:nvPr/>
        </p:nvSpPr>
        <p:spPr>
          <a:xfrm>
            <a:off x="4667218" y="1790095"/>
            <a:ext cx="2857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 label: </a:t>
            </a:r>
            <a:r>
              <a:rPr lang="en-US" sz="16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CNV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 Grad-Cam: </a:t>
            </a:r>
            <a:r>
              <a:rPr lang="en-US" sz="16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CNV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B9EB20-F574-7E19-8C39-6E81F968C735}"/>
              </a:ext>
            </a:extLst>
          </p:cNvPr>
          <p:cNvSpPr txBox="1"/>
          <p:nvPr/>
        </p:nvSpPr>
        <p:spPr>
          <a:xfrm>
            <a:off x="4667218" y="4333312"/>
            <a:ext cx="2857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 label: </a:t>
            </a:r>
            <a:r>
              <a:rPr lang="en-US" sz="16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CNV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 Grad-Cam: </a:t>
            </a:r>
            <a:r>
              <a:rPr lang="en-US" sz="16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DME</a:t>
            </a:r>
            <a:endParaRPr lang="it-IT" sz="1600" dirty="0"/>
          </a:p>
        </p:txBody>
      </p:sp>
      <p:pic>
        <p:nvPicPr>
          <p:cNvPr id="14" name="Immagine 13" descr="Immagine che contiene testo, esterni&#10;&#10;Descrizione generata automaticamente">
            <a:extLst>
              <a:ext uri="{FF2B5EF4-FFF2-40B4-BE49-F238E27FC236}">
                <a16:creationId xmlns:a16="http://schemas.microsoft.com/office/drawing/2014/main" id="{3337DC7A-D2D6-ADEF-7BE8-6C9252898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7" y="1726161"/>
            <a:ext cx="3834736" cy="37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78561"/>
      </p:ext>
    </p:extLst>
  </p:cSld>
  <p:clrMapOvr>
    <a:masterClrMapping/>
  </p:clrMapOvr>
  <p:transition spd="med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1653CDB-44E6-45E0-EF56-ADF00F3B38F9}"/>
              </a:ext>
            </a:extLst>
          </p:cNvPr>
          <p:cNvSpPr txBox="1">
            <a:spLocks/>
          </p:cNvSpPr>
          <p:nvPr/>
        </p:nvSpPr>
        <p:spPr>
          <a:xfrm>
            <a:off x="606408" y="604193"/>
            <a:ext cx="4014753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MULTI-TASK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200" b="1" i="0" spc="0" dirty="0">
              <a:solidFill>
                <a:srgbClr val="0077B6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</a:t>
            </a:r>
          </a:p>
        </p:txBody>
      </p:sp>
      <p:pic>
        <p:nvPicPr>
          <p:cNvPr id="5" name="Elemento grafico 4" descr="Docente con riempimento a tinta unita">
            <a:extLst>
              <a:ext uri="{FF2B5EF4-FFF2-40B4-BE49-F238E27FC236}">
                <a16:creationId xmlns:a16="http://schemas.microsoft.com/office/drawing/2014/main" id="{B67E3EB8-C036-96A2-D58B-14A85FD9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07" y="912816"/>
            <a:ext cx="563230" cy="563230"/>
          </a:xfrm>
          <a:prstGeom prst="rect">
            <a:avLst/>
          </a:prstGeom>
        </p:spPr>
      </p:pic>
      <p:pic>
        <p:nvPicPr>
          <p:cNvPr id="7" name="Elemento grafico 6" descr="Diagramma di rete con riempimento a tinta unita">
            <a:extLst>
              <a:ext uri="{FF2B5EF4-FFF2-40B4-BE49-F238E27FC236}">
                <a16:creationId xmlns:a16="http://schemas.microsoft.com/office/drawing/2014/main" id="{7FCC9833-A44E-5B18-5F35-138102FC9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8607" y="476889"/>
            <a:ext cx="563231" cy="56323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9016969-D0AA-C015-EDB2-6B1FACB2C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61" y="2090626"/>
            <a:ext cx="6907067" cy="265831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D1EF07D-8B98-DF21-336D-162BD9BB836F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64AB5E-2EF2-F182-4D14-F1C38D45C118}"/>
              </a:ext>
            </a:extLst>
          </p:cNvPr>
          <p:cNvSpPr txBox="1"/>
          <p:nvPr/>
        </p:nvSpPr>
        <p:spPr>
          <a:xfrm>
            <a:off x="360222" y="2440614"/>
            <a:ext cx="38867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entury Gothic" panose="020B0502020202020204" pitchFamily="34" charset="0"/>
              </a:rPr>
              <a:t>Apprendimento in cui le </a:t>
            </a:r>
            <a:r>
              <a:rPr lang="it-IT" sz="1600" dirty="0">
                <a:solidFill>
                  <a:srgbClr val="0077B6"/>
                </a:solidFill>
                <a:latin typeface="Century Gothic" panose="020B0502020202020204" pitchFamily="34" charset="0"/>
              </a:rPr>
              <a:t>feature</a:t>
            </a:r>
            <a:r>
              <a:rPr lang="it-IT" sz="1600" dirty="0">
                <a:latin typeface="Century Gothic" panose="020B0502020202020204" pitchFamily="34" charset="0"/>
              </a:rPr>
              <a:t> tra task correlati vengono </a:t>
            </a:r>
            <a:r>
              <a:rPr lang="it-IT" sz="1600" dirty="0">
                <a:solidFill>
                  <a:srgbClr val="0077B6"/>
                </a:solidFill>
                <a:latin typeface="Century Gothic" panose="020B0502020202020204" pitchFamily="34" charset="0"/>
              </a:rPr>
              <a:t>condivise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7B6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entury Gothic" panose="020B0502020202020204" pitchFamily="34" charset="0"/>
              </a:rPr>
              <a:t>Riduce rischio </a:t>
            </a:r>
            <a:r>
              <a:rPr lang="it-IT" sz="1600" dirty="0" err="1">
                <a:solidFill>
                  <a:srgbClr val="0077B6"/>
                </a:solidFill>
                <a:latin typeface="Century Gothic" panose="020B0502020202020204" pitchFamily="34" charset="0"/>
              </a:rPr>
              <a:t>overfitting</a:t>
            </a:r>
            <a:r>
              <a:rPr lang="it-IT" sz="1600" dirty="0"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7B6"/>
                </a:solidFill>
                <a:latin typeface="Century Gothic" panose="020B0502020202020204" pitchFamily="34" charset="0"/>
              </a:rPr>
              <a:t>Generalizza</a:t>
            </a:r>
            <a:r>
              <a:rPr lang="it-IT" sz="1600" dirty="0">
                <a:latin typeface="Century Gothic" panose="020B0502020202020204" pitchFamily="34" charset="0"/>
              </a:rPr>
              <a:t> meglio rispetto ad un addestramento separato dei singoli task</a:t>
            </a:r>
            <a:endParaRPr lang="it-IT" sz="1600" dirty="0">
              <a:solidFill>
                <a:srgbClr val="0077B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989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E64AD08-B126-CC76-8D55-770C432917A4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FC9AC52-46FF-AC73-AA4A-8A4C7E1BE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93" y="625873"/>
            <a:ext cx="8009365" cy="566454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CD1498-5241-459C-A1AB-BFAFFC28DE1F}"/>
              </a:ext>
            </a:extLst>
          </p:cNvPr>
          <p:cNvSpPr txBox="1">
            <a:spLocks/>
          </p:cNvSpPr>
          <p:nvPr/>
        </p:nvSpPr>
        <p:spPr>
          <a:xfrm>
            <a:off x="384531" y="516145"/>
            <a:ext cx="4099866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lvl="0" algn="ctr"/>
            <a:r>
              <a:rPr lang="en-US" sz="3600" i="0" spc="0" dirty="0" err="1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Modello</a:t>
            </a:r>
            <a:r>
              <a:rPr lang="en-US" sz="36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i="0" spc="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proposto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2495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C190C24D-D13F-48A2-9FAE-C5C9F2435745}"/>
              </a:ext>
            </a:extLst>
          </p:cNvPr>
          <p:cNvSpPr/>
          <p:nvPr/>
        </p:nvSpPr>
        <p:spPr>
          <a:xfrm>
            <a:off x="744637" y="1520763"/>
            <a:ext cx="10702726" cy="2030269"/>
          </a:xfrm>
          <a:prstGeom prst="roundRect">
            <a:avLst>
              <a:gd name="adj" fmla="val 50000"/>
            </a:avLst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>
              <a:highlight>
                <a:srgbClr val="FFFF00"/>
              </a:highlight>
              <a:latin typeface="Century Gothic" panose="020B0502020202020204" pitchFamily="34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6F9904C-B270-472C-B7CE-D77A7F326A58}"/>
              </a:ext>
            </a:extLst>
          </p:cNvPr>
          <p:cNvGrpSpPr/>
          <p:nvPr/>
        </p:nvGrpSpPr>
        <p:grpSpPr>
          <a:xfrm>
            <a:off x="4811145" y="5811156"/>
            <a:ext cx="1253133" cy="247646"/>
            <a:chOff x="1948265" y="8529555"/>
            <a:chExt cx="2005013" cy="396234"/>
          </a:xfrm>
        </p:grpSpPr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0C97B883-DB38-4C62-9AE3-3DB90D9BC2BD}"/>
                </a:ext>
              </a:extLst>
            </p:cNvPr>
            <p:cNvSpPr/>
            <p:nvPr/>
          </p:nvSpPr>
          <p:spPr>
            <a:xfrm>
              <a:off x="1948265" y="8531936"/>
              <a:ext cx="2005013" cy="35528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endParaRPr lang="en-US" sz="688" spc="188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B58A9915-FA93-4E68-A817-D31EF7285122}"/>
                </a:ext>
              </a:extLst>
            </p:cNvPr>
            <p:cNvSpPr/>
            <p:nvPr/>
          </p:nvSpPr>
          <p:spPr>
            <a:xfrm>
              <a:off x="2129068" y="8529555"/>
              <a:ext cx="1553514" cy="3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656" spc="188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READ MORE</a:t>
              </a:r>
            </a:p>
          </p:txBody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E10165AA-877B-4285-BAF2-2F481AACF508}"/>
                </a:ext>
              </a:extLst>
            </p:cNvPr>
            <p:cNvSpPr/>
            <p:nvPr/>
          </p:nvSpPr>
          <p:spPr>
            <a:xfrm rot="5400000">
              <a:off x="3581517" y="8662281"/>
              <a:ext cx="109727" cy="9459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Century Gothic" panose="020B0502020202020204" pitchFamily="34" charset="0"/>
              </a:endParaRPr>
            </a:p>
          </p:txBody>
        </p:sp>
      </p:grpSp>
      <p:sp>
        <p:nvSpPr>
          <p:cNvPr id="294" name="Text Placeholder 2">
            <a:extLst>
              <a:ext uri="{FF2B5EF4-FFF2-40B4-BE49-F238E27FC236}">
                <a16:creationId xmlns:a16="http://schemas.microsoft.com/office/drawing/2014/main" id="{04C93DB9-E7A9-4A4A-8D1D-BE48235A0DC2}"/>
              </a:ext>
            </a:extLst>
          </p:cNvPr>
          <p:cNvSpPr txBox="1">
            <a:spLocks/>
          </p:cNvSpPr>
          <p:nvPr/>
        </p:nvSpPr>
        <p:spPr>
          <a:xfrm>
            <a:off x="3223543" y="224054"/>
            <a:ext cx="5681470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Valutazione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modello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i="0" spc="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Multi-Task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D81E9B-24A8-BFF2-F0B0-F49E4EEC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21" y="3757517"/>
            <a:ext cx="3194069" cy="23757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2174E626-56F5-459A-F9BD-70B6FF7887E9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 22">
            <a:extLst>
              <a:ext uri="{FF2B5EF4-FFF2-40B4-BE49-F238E27FC236}">
                <a16:creationId xmlns:a16="http://schemas.microsoft.com/office/drawing/2014/main" id="{47D91A4B-5068-00C7-BCC3-4ECC5F57DD79}"/>
              </a:ext>
            </a:extLst>
          </p:cNvPr>
          <p:cNvSpPr/>
          <p:nvPr/>
        </p:nvSpPr>
        <p:spPr>
          <a:xfrm>
            <a:off x="3517047" y="2075408"/>
            <a:ext cx="2814199" cy="84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800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224 x 224</a:t>
            </a:r>
          </a:p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Visual XAI + Textual XAI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75F134E-BC05-DCEF-64D0-FFD70583164F}"/>
              </a:ext>
            </a:extLst>
          </p:cNvPr>
          <p:cNvSpPr txBox="1"/>
          <p:nvPr/>
        </p:nvSpPr>
        <p:spPr>
          <a:xfrm>
            <a:off x="1834003" y="2308600"/>
            <a:ext cx="1741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Densenet-121</a:t>
            </a:r>
          </a:p>
        </p:txBody>
      </p:sp>
      <p:grpSp>
        <p:nvGrpSpPr>
          <p:cNvPr id="14" name="Group 243">
            <a:extLst>
              <a:ext uri="{FF2B5EF4-FFF2-40B4-BE49-F238E27FC236}">
                <a16:creationId xmlns:a16="http://schemas.microsoft.com/office/drawing/2014/main" id="{CC154A37-84E5-B498-5586-41D3159DC4A1}"/>
              </a:ext>
            </a:extLst>
          </p:cNvPr>
          <p:cNvGrpSpPr/>
          <p:nvPr/>
        </p:nvGrpSpPr>
        <p:grpSpPr>
          <a:xfrm>
            <a:off x="6563579" y="1376331"/>
            <a:ext cx="1556753" cy="1903860"/>
            <a:chOff x="11420217" y="6883683"/>
            <a:chExt cx="1853401" cy="2266652"/>
          </a:xfrm>
        </p:grpSpPr>
        <p:graphicFrame>
          <p:nvGraphicFramePr>
            <p:cNvPr id="15" name="Chart 244">
              <a:extLst>
                <a:ext uri="{FF2B5EF4-FFF2-40B4-BE49-F238E27FC236}">
                  <a16:creationId xmlns:a16="http://schemas.microsoft.com/office/drawing/2014/main" id="{6073E76A-4301-1B7D-57EA-A16E365D49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94878476"/>
                </p:ext>
              </p:extLst>
            </p:nvPr>
          </p:nvGraphicFramePr>
          <p:xfrm>
            <a:off x="11420217" y="6883683"/>
            <a:ext cx="1853401" cy="22666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Oval 245">
              <a:extLst>
                <a:ext uri="{FF2B5EF4-FFF2-40B4-BE49-F238E27FC236}">
                  <a16:creationId xmlns:a16="http://schemas.microsoft.com/office/drawing/2014/main" id="{78E8FC86-4364-E08D-3A6D-826229DB726A}"/>
                </a:ext>
              </a:extLst>
            </p:cNvPr>
            <p:cNvSpPr/>
            <p:nvPr/>
          </p:nvSpPr>
          <p:spPr>
            <a:xfrm>
              <a:off x="11709364" y="7379454"/>
              <a:ext cx="1275116" cy="1275115"/>
            </a:xfrm>
            <a:prstGeom prst="ellipse">
              <a:avLst/>
            </a:prstGeom>
            <a:solidFill>
              <a:srgbClr val="161F3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98,0</a:t>
              </a:r>
              <a:r>
                <a:rPr lang="id-ID" sz="140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%</a:t>
              </a:r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  <a:cs typeface="Montserrat"/>
              </a:endParaRP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714C323-7C2A-F833-F694-98560C665EF1}"/>
              </a:ext>
            </a:extLst>
          </p:cNvPr>
          <p:cNvSpPr txBox="1"/>
          <p:nvPr/>
        </p:nvSpPr>
        <p:spPr>
          <a:xfrm>
            <a:off x="6489503" y="3036431"/>
            <a:ext cx="1702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Accuracy</a:t>
            </a:r>
          </a:p>
        </p:txBody>
      </p:sp>
      <p:grpSp>
        <p:nvGrpSpPr>
          <p:cNvPr id="18" name="Group 243">
            <a:extLst>
              <a:ext uri="{FF2B5EF4-FFF2-40B4-BE49-F238E27FC236}">
                <a16:creationId xmlns:a16="http://schemas.microsoft.com/office/drawing/2014/main" id="{5C7ACB50-8FBE-EB55-3BFD-A249961E5D45}"/>
              </a:ext>
            </a:extLst>
          </p:cNvPr>
          <p:cNvGrpSpPr/>
          <p:nvPr/>
        </p:nvGrpSpPr>
        <p:grpSpPr>
          <a:xfrm>
            <a:off x="8609174" y="1348836"/>
            <a:ext cx="1569563" cy="1919527"/>
            <a:chOff x="11420211" y="6883683"/>
            <a:chExt cx="1853401" cy="226665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graphicFrame>
          <p:nvGraphicFramePr>
            <p:cNvPr id="19" name="Chart 244">
              <a:extLst>
                <a:ext uri="{FF2B5EF4-FFF2-40B4-BE49-F238E27FC236}">
                  <a16:creationId xmlns:a16="http://schemas.microsoft.com/office/drawing/2014/main" id="{5327DE91-50A8-E744-1A8F-EF298AF5917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58138234"/>
                </p:ext>
              </p:extLst>
            </p:nvPr>
          </p:nvGraphicFramePr>
          <p:xfrm>
            <a:off x="11420211" y="6883683"/>
            <a:ext cx="1853401" cy="22666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0" name="Oval 245">
              <a:extLst>
                <a:ext uri="{FF2B5EF4-FFF2-40B4-BE49-F238E27FC236}">
                  <a16:creationId xmlns:a16="http://schemas.microsoft.com/office/drawing/2014/main" id="{6949FE17-5935-8EFE-D31B-86982021A457}"/>
                </a:ext>
              </a:extLst>
            </p:cNvPr>
            <p:cNvSpPr/>
            <p:nvPr/>
          </p:nvSpPr>
          <p:spPr>
            <a:xfrm>
              <a:off x="11709363" y="7379454"/>
              <a:ext cx="1275116" cy="1275115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86,4</a:t>
              </a:r>
              <a:r>
                <a:rPr lang="id-ID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Montserrat"/>
                </a:rPr>
                <a:t>%</a:t>
              </a:r>
              <a:endParaRPr lang="en-US" sz="1600" b="1" dirty="0">
                <a:solidFill>
                  <a:schemeClr val="bg1"/>
                </a:solidFill>
                <a:latin typeface="Century Gothic" panose="020B0502020202020204" pitchFamily="34" charset="0"/>
                <a:cs typeface="Montserrat"/>
              </a:endParaRPr>
            </a:p>
          </p:txBody>
        </p: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347A100-CC0B-4C5B-2A00-F2DAA4D81EBE}"/>
              </a:ext>
            </a:extLst>
          </p:cNvPr>
          <p:cNvSpPr txBox="1"/>
          <p:nvPr/>
        </p:nvSpPr>
        <p:spPr>
          <a:xfrm>
            <a:off x="8542910" y="3020447"/>
            <a:ext cx="1702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Agreement</a:t>
            </a:r>
          </a:p>
        </p:txBody>
      </p:sp>
    </p:spTree>
    <p:extLst>
      <p:ext uri="{BB962C8B-B14F-4D97-AF65-F5344CB8AC3E}">
        <p14:creationId xmlns:p14="http://schemas.microsoft.com/office/powerpoint/2010/main" val="181914938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D772773-85E8-48A9-BECC-8F9340ABB68D}"/>
              </a:ext>
            </a:extLst>
          </p:cNvPr>
          <p:cNvSpPr txBox="1">
            <a:spLocks/>
          </p:cNvSpPr>
          <p:nvPr/>
        </p:nvSpPr>
        <p:spPr>
          <a:xfrm>
            <a:off x="343627" y="442462"/>
            <a:ext cx="3510744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i="0" spc="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Eye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</a:t>
            </a:r>
          </a:p>
        </p:txBody>
      </p:sp>
      <p:pic>
        <p:nvPicPr>
          <p:cNvPr id="3074" name="Picture 2" descr="Python Django development company in Pune (India), Django programmer,  developer">
            <a:extLst>
              <a:ext uri="{FF2B5EF4-FFF2-40B4-BE49-F238E27FC236}">
                <a16:creationId xmlns:a16="http://schemas.microsoft.com/office/drawing/2014/main" id="{1C430F7A-8E8A-1562-D24E-38B5DDE6D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8" y="2170694"/>
            <a:ext cx="1557787" cy="15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our custom development solution with React JS| Ubidreams">
            <a:extLst>
              <a:ext uri="{FF2B5EF4-FFF2-40B4-BE49-F238E27FC236}">
                <a16:creationId xmlns:a16="http://schemas.microsoft.com/office/drawing/2014/main" id="{8D882D86-3363-6A53-142A-CE8022AF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66" y="3728481"/>
            <a:ext cx="3118774" cy="204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E3FF94-6778-89AB-871D-3D0AF1B3EF2E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FF50D35B-4F45-4288-DA4D-42406CA39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6" r="149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5440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 descr="Immagine che contiene testo, negozio, tavolo da lavoro&#10;&#10;Descrizione generata automaticamente">
            <a:extLst>
              <a:ext uri="{FF2B5EF4-FFF2-40B4-BE49-F238E27FC236}">
                <a16:creationId xmlns:a16="http://schemas.microsoft.com/office/drawing/2014/main" id="{780AAD21-30CC-BE5D-B383-20EEED87B7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r="24083"/>
          <a:stretch>
            <a:fillRect/>
          </a:stretch>
        </p:blipFill>
        <p:spPr/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83DC17-328E-5D95-FBDC-5B66F421504B}"/>
              </a:ext>
            </a:extLst>
          </p:cNvPr>
          <p:cNvSpPr txBox="1">
            <a:spLocks/>
          </p:cNvSpPr>
          <p:nvPr/>
        </p:nvSpPr>
        <p:spPr>
          <a:xfrm>
            <a:off x="309025" y="466197"/>
            <a:ext cx="54751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i="0" spc="0" dirty="0" err="1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Conclusioni</a:t>
            </a:r>
            <a:r>
              <a:rPr lang="en-US" sz="40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0" spc="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sviluppi</a:t>
            </a:r>
            <a:r>
              <a:rPr lang="en-US" sz="4000" b="1" i="0" spc="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b="1" i="0" spc="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futuri</a:t>
            </a:r>
            <a:endParaRPr kumimoji="0" lang="id-ID" sz="40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9045C3-73FE-1831-A874-C3BCB6B7BBA5}"/>
              </a:ext>
            </a:extLst>
          </p:cNvPr>
          <p:cNvSpPr txBox="1"/>
          <p:nvPr/>
        </p:nvSpPr>
        <p:spPr>
          <a:xfrm>
            <a:off x="384733" y="2235912"/>
            <a:ext cx="54751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entury Gothic" panose="020B0502020202020204" pitchFamily="34" charset="0"/>
              </a:rPr>
              <a:t>Si fornisce una </a:t>
            </a:r>
            <a:r>
              <a:rPr lang="it-IT" dirty="0">
                <a:solidFill>
                  <a:srgbClr val="0077B6"/>
                </a:solidFill>
                <a:latin typeface="Century Gothic" panose="020B0502020202020204" pitchFamily="34" charset="0"/>
              </a:rPr>
              <a:t>visual </a:t>
            </a:r>
            <a:r>
              <a:rPr lang="it-IT" dirty="0" err="1">
                <a:solidFill>
                  <a:srgbClr val="0077B6"/>
                </a:solidFill>
                <a:latin typeface="Century Gothic" panose="020B0502020202020204" pitchFamily="34" charset="0"/>
              </a:rPr>
              <a:t>explainability</a:t>
            </a:r>
            <a:endParaRPr lang="it-IT" dirty="0">
              <a:solidFill>
                <a:srgbClr val="0077B6"/>
              </a:solidFill>
              <a:latin typeface="Century Gothic" panose="020B0502020202020204" pitchFamily="34" charset="0"/>
            </a:endParaRPr>
          </a:p>
          <a:p>
            <a:endParaRPr lang="it-IT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entury Gothic" panose="020B0502020202020204" pitchFamily="34" charset="0"/>
              </a:rPr>
              <a:t>Il modello</a:t>
            </a:r>
            <a:r>
              <a:rPr lang="it-IT" dirty="0">
                <a:solidFill>
                  <a:srgbClr val="0077B6"/>
                </a:solidFill>
                <a:latin typeface="Century Gothic" panose="020B0502020202020204" pitchFamily="34" charset="0"/>
              </a:rPr>
              <a:t> Multi-</a:t>
            </a:r>
            <a:r>
              <a:rPr lang="it-IT" dirty="0" err="1">
                <a:solidFill>
                  <a:srgbClr val="0077B6"/>
                </a:solidFill>
                <a:latin typeface="Century Gothic" panose="020B0502020202020204" pitchFamily="34" charset="0"/>
              </a:rPr>
              <a:t>Tasking</a:t>
            </a:r>
            <a:r>
              <a:rPr lang="it-IT" dirty="0">
                <a:solidFill>
                  <a:srgbClr val="0077B6"/>
                </a:solidFill>
                <a:latin typeface="Century Gothic" panose="020B0502020202020204" pitchFamily="34" charset="0"/>
              </a:rPr>
              <a:t> </a:t>
            </a:r>
            <a:r>
              <a:rPr lang="it-IT" dirty="0">
                <a:latin typeface="Century Gothic" panose="020B0502020202020204" pitchFamily="34" charset="0"/>
              </a:rPr>
              <a:t>ha performance migliori rispetto a modelli che risolvono singoli task in modo autonomo sullo stesso dominio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entury Gothic" panose="020B0502020202020204" pitchFamily="34" charset="0"/>
              </a:rPr>
              <a:t>Aumentare </a:t>
            </a:r>
            <a:r>
              <a:rPr lang="it-IT" dirty="0">
                <a:solidFill>
                  <a:srgbClr val="0077B6"/>
                </a:solidFill>
                <a:latin typeface="Century Gothic" panose="020B0502020202020204" pitchFamily="34" charset="0"/>
              </a:rPr>
              <a:t>didascalie</a:t>
            </a:r>
            <a:r>
              <a:rPr lang="it-IT" dirty="0">
                <a:latin typeface="Century Gothic" panose="020B0502020202020204" pitchFamily="34" charset="0"/>
              </a:rPr>
              <a:t> del dataset</a:t>
            </a:r>
          </a:p>
          <a:p>
            <a:endParaRPr lang="it-IT" dirty="0">
              <a:solidFill>
                <a:srgbClr val="0077B6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entury Gothic" panose="020B0502020202020204" pitchFamily="34" charset="0"/>
              </a:rPr>
              <a:t>Aumentare </a:t>
            </a:r>
            <a:r>
              <a:rPr lang="it-IT" dirty="0">
                <a:solidFill>
                  <a:srgbClr val="0077B6"/>
                </a:solidFill>
                <a:latin typeface="Century Gothic" panose="020B0502020202020204" pitchFamily="34" charset="0"/>
              </a:rPr>
              <a:t>capacità computazionale </a:t>
            </a:r>
            <a:r>
              <a:rPr lang="it-IT" dirty="0">
                <a:latin typeface="Century Gothic" panose="020B0502020202020204" pitchFamily="34" charset="0"/>
              </a:rPr>
              <a:t>per training di modelli più complessi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entury Gothic" panose="020B0502020202020204" pitchFamily="34" charset="0"/>
              </a:rPr>
              <a:t>Supporto da parte di specialisti per la valutazione dei report di </a:t>
            </a:r>
            <a:r>
              <a:rPr lang="it-IT" dirty="0">
                <a:solidFill>
                  <a:srgbClr val="0077B6"/>
                </a:solidFill>
                <a:latin typeface="Century Gothic" panose="020B0502020202020204" pitchFamily="34" charset="0"/>
              </a:rPr>
              <a:t>GPT-2</a:t>
            </a:r>
            <a:r>
              <a:rPr lang="it-IT" dirty="0">
                <a:latin typeface="Century Gothic" panose="020B0502020202020204" pitchFamily="34" charset="0"/>
              </a:rPr>
              <a:t> e </a:t>
            </a:r>
            <a:r>
              <a:rPr lang="it-IT" dirty="0">
                <a:solidFill>
                  <a:srgbClr val="0077B6"/>
                </a:solidFill>
                <a:latin typeface="Century Gothic" panose="020B0502020202020204" pitchFamily="34" charset="0"/>
              </a:rPr>
              <a:t>GPT-Neo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64AE536-BA42-6A6A-7258-9410FF594866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446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6061C-6B46-4C9C-8AEE-32AA995E387A}"/>
              </a:ext>
            </a:extLst>
          </p:cNvPr>
          <p:cNvSpPr/>
          <p:nvPr/>
        </p:nvSpPr>
        <p:spPr>
          <a:xfrm>
            <a:off x="0" y="1473200"/>
            <a:ext cx="3817255" cy="717064"/>
          </a:xfrm>
          <a:custGeom>
            <a:avLst/>
            <a:gdLst>
              <a:gd name="connsiteX0" fmla="*/ 0 w 3817255"/>
              <a:gd name="connsiteY0" fmla="*/ 0 h 717064"/>
              <a:gd name="connsiteX1" fmla="*/ 3817255 w 3817255"/>
              <a:gd name="connsiteY1" fmla="*/ 0 h 717064"/>
              <a:gd name="connsiteX2" fmla="*/ 2903194 w 3817255"/>
              <a:gd name="connsiteY2" fmla="*/ 717063 h 717064"/>
              <a:gd name="connsiteX3" fmla="*/ 0 w 3817255"/>
              <a:gd name="connsiteY3" fmla="*/ 717064 h 7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5" h="717064">
                <a:moveTo>
                  <a:pt x="0" y="0"/>
                </a:moveTo>
                <a:lnTo>
                  <a:pt x="3817255" y="0"/>
                </a:lnTo>
                <a:lnTo>
                  <a:pt x="2903194" y="717063"/>
                </a:lnTo>
                <a:lnTo>
                  <a:pt x="0" y="717064"/>
                </a:lnTo>
                <a:close/>
              </a:path>
            </a:pathLst>
          </a:custGeom>
          <a:solidFill>
            <a:srgbClr val="0077B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5E1447-CB07-4720-81EA-6122F4C91FA8}"/>
              </a:ext>
            </a:extLst>
          </p:cNvPr>
          <p:cNvSpPr/>
          <p:nvPr/>
        </p:nvSpPr>
        <p:spPr>
          <a:xfrm flipH="1" flipV="1">
            <a:off x="8374745" y="4667736"/>
            <a:ext cx="3817255" cy="717064"/>
          </a:xfrm>
          <a:custGeom>
            <a:avLst/>
            <a:gdLst>
              <a:gd name="connsiteX0" fmla="*/ 0 w 3817255"/>
              <a:gd name="connsiteY0" fmla="*/ 0 h 717064"/>
              <a:gd name="connsiteX1" fmla="*/ 3817255 w 3817255"/>
              <a:gd name="connsiteY1" fmla="*/ 0 h 717064"/>
              <a:gd name="connsiteX2" fmla="*/ 2903194 w 3817255"/>
              <a:gd name="connsiteY2" fmla="*/ 717063 h 717064"/>
              <a:gd name="connsiteX3" fmla="*/ 0 w 3817255"/>
              <a:gd name="connsiteY3" fmla="*/ 717064 h 7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255" h="717064">
                <a:moveTo>
                  <a:pt x="0" y="0"/>
                </a:moveTo>
                <a:lnTo>
                  <a:pt x="3817255" y="0"/>
                </a:lnTo>
                <a:lnTo>
                  <a:pt x="2903194" y="717063"/>
                </a:lnTo>
                <a:lnTo>
                  <a:pt x="0" y="717064"/>
                </a:lnTo>
                <a:close/>
              </a:path>
            </a:pathLst>
          </a:custGeom>
          <a:solidFill>
            <a:srgbClr val="0077B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BDD7F43F-9BD5-E980-B290-31A69DD273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1" b="21481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8AD2FF-4863-454F-B154-4F9E9593E312}"/>
              </a:ext>
            </a:extLst>
          </p:cNvPr>
          <p:cNvSpPr/>
          <p:nvPr/>
        </p:nvSpPr>
        <p:spPr>
          <a:xfrm>
            <a:off x="0" y="1473200"/>
            <a:ext cx="12192000" cy="39116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27916-5E35-423B-BF9B-DD761105C7A5}"/>
              </a:ext>
            </a:extLst>
          </p:cNvPr>
          <p:cNvSpPr/>
          <p:nvPr/>
        </p:nvSpPr>
        <p:spPr>
          <a:xfrm>
            <a:off x="3084390" y="2705725"/>
            <a:ext cx="61250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Grazie</a:t>
            </a:r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per 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l’attenzione</a:t>
            </a:r>
            <a:endParaRPr 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B21562C-1574-A00D-6C93-18D3A6C87DF5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514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FBE1A01D-A4C2-919F-B9E6-4FE711B018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8" r="19668"/>
          <a:stretch>
            <a:fillRect/>
          </a:stretch>
        </p:blipFill>
        <p:spPr/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91F3E3E-CFF0-8A5A-D94D-294B522CE35D}"/>
              </a:ext>
            </a:extLst>
          </p:cNvPr>
          <p:cNvSpPr txBox="1">
            <a:spLocks/>
          </p:cNvSpPr>
          <p:nvPr/>
        </p:nvSpPr>
        <p:spPr>
          <a:xfrm>
            <a:off x="384733" y="1790927"/>
            <a:ext cx="5405146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Healthcare </a:t>
            </a:r>
            <a:r>
              <a:rPr lang="en-US" sz="3200" i="0" spc="0" dirty="0" err="1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nell’era</a:t>
            </a:r>
            <a:r>
              <a:rPr lang="en-US" sz="32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dell’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B2C4D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i="0" spc="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Industria</a:t>
            </a:r>
            <a:r>
              <a:rPr lang="en-US" sz="3200" b="1" i="0" spc="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4.0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FAB15B-217D-5043-BDD1-728FEE2FEF25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692681-D12B-C67E-C39F-85214497DE01}"/>
              </a:ext>
            </a:extLst>
          </p:cNvPr>
          <p:cNvSpPr txBox="1"/>
          <p:nvPr/>
        </p:nvSpPr>
        <p:spPr>
          <a:xfrm>
            <a:off x="384733" y="3154298"/>
            <a:ext cx="5068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Assistenza sanitaria </a:t>
            </a:r>
            <a:r>
              <a:rPr lang="it-IT" sz="2000" dirty="0">
                <a:solidFill>
                  <a:srgbClr val="0077B6"/>
                </a:solidFill>
                <a:latin typeface="Century Gothic" panose="020B0502020202020204" pitchFamily="34" charset="0"/>
              </a:rPr>
              <a:t>proattiva</a:t>
            </a:r>
          </a:p>
          <a:p>
            <a:endParaRPr lang="it-IT" sz="2000" dirty="0">
              <a:solidFill>
                <a:srgbClr val="0077B6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Cure </a:t>
            </a:r>
            <a:r>
              <a:rPr lang="it-IT" sz="2000" dirty="0">
                <a:solidFill>
                  <a:srgbClr val="0077B6"/>
                </a:solidFill>
                <a:latin typeface="Century Gothic" panose="020B0502020202020204" pitchFamily="34" charset="0"/>
              </a:rPr>
              <a:t>customizzate </a:t>
            </a:r>
            <a:r>
              <a:rPr lang="it-IT" sz="2000" dirty="0">
                <a:latin typeface="Century Gothic" panose="020B0502020202020204" pitchFamily="34" charset="0"/>
              </a:rPr>
              <a:t>e</a:t>
            </a:r>
            <a:r>
              <a:rPr lang="it-IT" sz="2000" dirty="0">
                <a:solidFill>
                  <a:srgbClr val="0077B6"/>
                </a:solidFill>
                <a:latin typeface="Century Gothic" panose="020B0502020202020204" pitchFamily="34" charset="0"/>
              </a:rPr>
              <a:t> </a:t>
            </a:r>
            <a:r>
              <a:rPr lang="it-IT" sz="2000" dirty="0">
                <a:latin typeface="Century Gothic" panose="020B0502020202020204" pitchFamily="34" charset="0"/>
              </a:rPr>
              <a:t>monitoraggi </a:t>
            </a:r>
            <a:r>
              <a:rPr lang="it-IT" sz="2000" dirty="0">
                <a:solidFill>
                  <a:srgbClr val="0077B6"/>
                </a:solidFill>
                <a:latin typeface="Century Gothic" panose="020B0502020202020204" pitchFamily="34" charset="0"/>
              </a:rPr>
              <a:t>real-time</a:t>
            </a:r>
          </a:p>
          <a:p>
            <a:endParaRPr lang="it-IT" sz="2000" dirty="0">
              <a:solidFill>
                <a:srgbClr val="0077B6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Century Gothic" panose="020B0502020202020204" pitchFamily="34" charset="0"/>
              </a:rPr>
              <a:t>Supporto nel processo </a:t>
            </a:r>
            <a:r>
              <a:rPr lang="it-IT" sz="2000" dirty="0">
                <a:solidFill>
                  <a:srgbClr val="0077B6"/>
                </a:solidFill>
                <a:latin typeface="Century Gothic" panose="020B0502020202020204" pitchFamily="34" charset="0"/>
              </a:rPr>
              <a:t>diagnostico </a:t>
            </a:r>
            <a:r>
              <a:rPr lang="it-IT" sz="2000" dirty="0">
                <a:latin typeface="Century Gothic" panose="020B0502020202020204" pitchFamily="34" charset="0"/>
              </a:rPr>
              <a:t>con sistemi di AI</a:t>
            </a:r>
            <a:endParaRPr lang="it-IT" sz="2000" dirty="0">
              <a:solidFill>
                <a:srgbClr val="0077B6"/>
              </a:solidFill>
              <a:latin typeface="Century Gothic" panose="020B0502020202020204" pitchFamily="34" charset="0"/>
            </a:endParaRPr>
          </a:p>
          <a:p>
            <a:endParaRPr lang="it-IT" sz="2000" dirty="0">
              <a:solidFill>
                <a:srgbClr val="0077B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180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3DB30042-3A69-448A-9E15-2D9B47897637}"/>
              </a:ext>
            </a:extLst>
          </p:cNvPr>
          <p:cNvSpPr/>
          <p:nvPr/>
        </p:nvSpPr>
        <p:spPr>
          <a:xfrm rot="16200000">
            <a:off x="6015011" y="-649402"/>
            <a:ext cx="4197175" cy="815680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A2C7D-45DD-4FFD-8697-F8E00A05BF45}"/>
              </a:ext>
            </a:extLst>
          </p:cNvPr>
          <p:cNvSpPr/>
          <p:nvPr/>
        </p:nvSpPr>
        <p:spPr>
          <a:xfrm>
            <a:off x="6506136" y="2521875"/>
            <a:ext cx="5050867" cy="654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it-IT" sz="1600" i="1" dirty="0">
                <a:solidFill>
                  <a:schemeClr val="bg1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« Il settore sanitario ha bisogno di sistemi che diano spiegazioni per le predizioni generate »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22EA2D-C89C-4945-AE8A-148DFE99CB7A}"/>
              </a:ext>
            </a:extLst>
          </p:cNvPr>
          <p:cNvSpPr txBox="1">
            <a:spLocks/>
          </p:cNvSpPr>
          <p:nvPr/>
        </p:nvSpPr>
        <p:spPr>
          <a:xfrm>
            <a:off x="6433701" y="1592390"/>
            <a:ext cx="4961885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trade-off per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 </a:t>
            </a:r>
            <a:r>
              <a:rPr kumimoji="0" lang="en-US" sz="3200" b="1" i="0" u="non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explainability</a:t>
            </a:r>
            <a:endParaRPr kumimoji="0" lang="en-US" sz="3200" b="1" i="0" u="non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22" name="Picture 2" descr="Explainable AI (XAI) doesn't explain enough">
            <a:extLst>
              <a:ext uri="{FF2B5EF4-FFF2-40B4-BE49-F238E27FC236}">
                <a16:creationId xmlns:a16="http://schemas.microsoft.com/office/drawing/2014/main" id="{30D089CA-ED2E-52B9-1BAF-255696BC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525"/>
            <a:ext cx="5871139" cy="483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3AFFF72-5281-B127-E80B-F69B159A6C22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58C71A-E3C1-EEEA-DA23-47C102DC4542}"/>
              </a:ext>
            </a:extLst>
          </p:cNvPr>
          <p:cNvSpPr txBox="1"/>
          <p:nvPr/>
        </p:nvSpPr>
        <p:spPr>
          <a:xfrm>
            <a:off x="9577044" y="4144333"/>
            <a:ext cx="1924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Visual</a:t>
            </a:r>
            <a:r>
              <a:rPr lang="it-IT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it-IT" b="0" i="0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explanation</a:t>
            </a:r>
            <a:endParaRPr lang="it-IT" b="0" i="0" dirty="0">
              <a:solidFill>
                <a:srgbClr val="FFFFFF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B89D74-86B7-4F4D-1113-233F6623AD56}"/>
              </a:ext>
            </a:extLst>
          </p:cNvPr>
          <p:cNvSpPr txBox="1"/>
          <p:nvPr/>
        </p:nvSpPr>
        <p:spPr>
          <a:xfrm>
            <a:off x="6756188" y="4147986"/>
            <a:ext cx="1924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Textual</a:t>
            </a:r>
            <a:r>
              <a:rPr lang="it-IT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it-IT" b="0" i="0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explanation</a:t>
            </a:r>
            <a:endParaRPr lang="it-IT" b="0" i="0" dirty="0">
              <a:solidFill>
                <a:srgbClr val="FFFFFF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2" name="Elemento grafico 21" descr="Occhio contorno">
            <a:extLst>
              <a:ext uri="{FF2B5EF4-FFF2-40B4-BE49-F238E27FC236}">
                <a16:creationId xmlns:a16="http://schemas.microsoft.com/office/drawing/2014/main" id="{96093FF5-8AEC-9BFB-D18C-447FFC901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1952" y="3437790"/>
            <a:ext cx="914400" cy="914400"/>
          </a:xfrm>
          <a:prstGeom prst="rect">
            <a:avLst/>
          </a:prstGeom>
        </p:spPr>
      </p:pic>
      <p:pic>
        <p:nvPicPr>
          <p:cNvPr id="24" name="Elemento grafico 23" descr="Firma contorno">
            <a:extLst>
              <a:ext uri="{FF2B5EF4-FFF2-40B4-BE49-F238E27FC236}">
                <a16:creationId xmlns:a16="http://schemas.microsoft.com/office/drawing/2014/main" id="{9B455D71-DF33-496F-D472-5518E8404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4025" y="3493063"/>
            <a:ext cx="748104" cy="7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202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A6574C-E1D4-4F35-880D-7A420AFC79F6}"/>
              </a:ext>
            </a:extLst>
          </p:cNvPr>
          <p:cNvCxnSpPr>
            <a:cxnSpLocks/>
          </p:cNvCxnSpPr>
          <p:nvPr/>
        </p:nvCxnSpPr>
        <p:spPr>
          <a:xfrm flipH="1">
            <a:off x="8255000" y="3429000"/>
            <a:ext cx="2714625" cy="0"/>
          </a:xfrm>
          <a:prstGeom prst="lin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 w="12700">
            <a:solidFill>
              <a:srgbClr val="0077B6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B8C331F7-4145-47EA-94B6-DB8FD4A54BF8}"/>
              </a:ext>
            </a:extLst>
          </p:cNvPr>
          <p:cNvSpPr/>
          <p:nvPr/>
        </p:nvSpPr>
        <p:spPr>
          <a:xfrm>
            <a:off x="3937000" y="1270000"/>
            <a:ext cx="4318000" cy="4318000"/>
          </a:xfrm>
          <a:prstGeom prst="arc">
            <a:avLst/>
          </a:prstGeom>
          <a:solidFill>
            <a:srgbClr val="0077B6"/>
          </a:solidFill>
          <a:ln w="38100">
            <a:solidFill>
              <a:srgbClr val="007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125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B3CEC6-FFF0-4DB3-95DD-D001A732BF54}"/>
              </a:ext>
            </a:extLst>
          </p:cNvPr>
          <p:cNvCxnSpPr/>
          <p:nvPr/>
        </p:nvCxnSpPr>
        <p:spPr>
          <a:xfrm>
            <a:off x="1222375" y="3429000"/>
            <a:ext cx="2714625" cy="0"/>
          </a:xfrm>
          <a:prstGeom prst="lin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 w="12700">
            <a:solidFill>
              <a:srgbClr val="0077B6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4F28A96A-2BC7-4C12-8DD8-ED57B8575268}"/>
              </a:ext>
            </a:extLst>
          </p:cNvPr>
          <p:cNvSpPr/>
          <p:nvPr/>
        </p:nvSpPr>
        <p:spPr>
          <a:xfrm flipH="1" flipV="1">
            <a:off x="3937000" y="1270000"/>
            <a:ext cx="4318000" cy="4318000"/>
          </a:xfrm>
          <a:prstGeom prst="arc">
            <a:avLst/>
          </a:prstGeom>
          <a:solidFill>
            <a:srgbClr val="0077B6"/>
          </a:solidFill>
          <a:ln w="38100">
            <a:solidFill>
              <a:srgbClr val="0077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125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0F34E7-FADD-4FCE-9304-0F37A88DBF0D}"/>
              </a:ext>
            </a:extLst>
          </p:cNvPr>
          <p:cNvSpPr/>
          <p:nvPr/>
        </p:nvSpPr>
        <p:spPr>
          <a:xfrm>
            <a:off x="5336481" y="2669481"/>
            <a:ext cx="1519039" cy="1519038"/>
          </a:xfrm>
          <a:prstGeom prst="ellipse">
            <a:avLst/>
          </a:prstGeom>
          <a:gradFill>
            <a:gsLst>
              <a:gs pos="2000">
                <a:srgbClr val="2E75B5"/>
              </a:gs>
              <a:gs pos="100000">
                <a:srgbClr val="00ADEB"/>
              </a:gs>
            </a:gsLst>
            <a:lin ang="2700000" scaled="1"/>
          </a:gradFill>
          <a:ln>
            <a:noFill/>
          </a:ln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9FEE1C-EF5B-411A-852F-5488C7E341ED}"/>
              </a:ext>
            </a:extLst>
          </p:cNvPr>
          <p:cNvGrpSpPr/>
          <p:nvPr/>
        </p:nvGrpSpPr>
        <p:grpSpPr>
          <a:xfrm>
            <a:off x="5782965" y="3115965"/>
            <a:ext cx="626070" cy="62607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33" name="AutoShape 81">
              <a:extLst>
                <a:ext uri="{FF2B5EF4-FFF2-40B4-BE49-F238E27FC236}">
                  <a16:creationId xmlns:a16="http://schemas.microsoft.com/office/drawing/2014/main" id="{852E907A-DF86-4616-995C-27E87A245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algn="ctr" defTabSz="2282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9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sym typeface="Gill Sans" charset="0"/>
              </a:endParaRPr>
            </a:p>
          </p:txBody>
        </p:sp>
        <p:sp>
          <p:nvSpPr>
            <p:cNvPr id="34" name="AutoShape 82">
              <a:extLst>
                <a:ext uri="{FF2B5EF4-FFF2-40B4-BE49-F238E27FC236}">
                  <a16:creationId xmlns:a16="http://schemas.microsoft.com/office/drawing/2014/main" id="{E0D52F02-82D7-4E93-88BA-B5A40435D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algn="ctr" defTabSz="2282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98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Gothic" panose="020B0502020202020204" pitchFamily="34" charset="0"/>
                <a:sym typeface="Gill Sans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618ADA6-0A51-4F20-AD9C-A800964C160C}"/>
              </a:ext>
            </a:extLst>
          </p:cNvPr>
          <p:cNvSpPr txBox="1"/>
          <p:nvPr/>
        </p:nvSpPr>
        <p:spPr>
          <a:xfrm>
            <a:off x="1211882" y="1553638"/>
            <a:ext cx="1664668" cy="265457"/>
          </a:xfrm>
          <a:prstGeom prst="rect">
            <a:avLst/>
          </a:prstGeom>
          <a:solidFill>
            <a:srgbClr val="0077B6"/>
          </a:solidFill>
        </p:spPr>
        <p:txBody>
          <a:bodyPr wrap="square" rtlCol="0">
            <a:spAutoFit/>
          </a:bodyPr>
          <a:lstStyle/>
          <a:p>
            <a:r>
              <a:rPr lang="it-IT" sz="1125" b="1" dirty="0">
                <a:solidFill>
                  <a:schemeClr val="bg1"/>
                </a:solidFill>
                <a:latin typeface="Century Gothic" panose="020B0502020202020204" pitchFamily="34" charset="0"/>
                <a:ea typeface="Roboto Medium" panose="02000000000000000000" pitchFamily="2" charset="0"/>
                <a:cs typeface="Segoe UI" panose="020B0502040204020203" pitchFamily="34" charset="0"/>
              </a:rPr>
              <a:t>AMD</a:t>
            </a:r>
            <a:endParaRPr lang="id-ID" sz="1125" b="1" dirty="0">
              <a:solidFill>
                <a:schemeClr val="bg1"/>
              </a:solidFill>
              <a:latin typeface="Century Gothic" panose="020B0502020202020204" pitchFamily="34" charset="0"/>
              <a:ea typeface="Roboto Medium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58ABF4-5C2E-495D-B3D6-166C9185A306}"/>
              </a:ext>
            </a:extLst>
          </p:cNvPr>
          <p:cNvSpPr/>
          <p:nvPr/>
        </p:nvSpPr>
        <p:spPr>
          <a:xfrm>
            <a:off x="1211882" y="1973656"/>
            <a:ext cx="2940524" cy="1101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Degenerazione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maculare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 senile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7B6"/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Drusen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Neovascolarizzazione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coroideale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 (</a:t>
            </a:r>
            <a:r>
              <a:rPr lang="en-US" sz="1400" dirty="0">
                <a:solidFill>
                  <a:srgbClr val="0077B6"/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CNV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)</a:t>
            </a:r>
          </a:p>
        </p:txBody>
      </p:sp>
      <p:pic>
        <p:nvPicPr>
          <p:cNvPr id="7" name="Segnaposto immagine 6" descr="Immagine che contiene persona, interni, donna, apparecchio&#10;&#10;Descrizione generata automaticamente">
            <a:extLst>
              <a:ext uri="{FF2B5EF4-FFF2-40B4-BE49-F238E27FC236}">
                <a16:creationId xmlns:a16="http://schemas.microsoft.com/office/drawing/2014/main" id="{3D75BD54-670F-0079-837B-ECC4B04466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" b="83"/>
          <a:stretch>
            <a:fillRect/>
          </a:stretch>
        </p:blipFill>
        <p:spPr/>
      </p:pic>
      <p:pic>
        <p:nvPicPr>
          <p:cNvPr id="3" name="Immagine 2" descr="Immagine che contiene invertebrato, verme, scuro&#10;&#10;Descrizione generata automaticamente">
            <a:extLst>
              <a:ext uri="{FF2B5EF4-FFF2-40B4-BE49-F238E27FC236}">
                <a16:creationId xmlns:a16="http://schemas.microsoft.com/office/drawing/2014/main" id="{B245EA21-D1B3-CE03-657C-C32A9AD34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1" y="3749349"/>
            <a:ext cx="1605175" cy="1555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B7B00A-9023-F338-1E08-B62DC2FC9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56" y="4451546"/>
            <a:ext cx="1810250" cy="1753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04D6948-5D19-587B-D465-DCFC2B229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816" y="3559845"/>
            <a:ext cx="1948641" cy="1887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73A7845-F073-27F4-6130-4F03B6CF2393}"/>
              </a:ext>
            </a:extLst>
          </p:cNvPr>
          <p:cNvSpPr txBox="1">
            <a:spLocks/>
          </p:cNvSpPr>
          <p:nvPr/>
        </p:nvSpPr>
        <p:spPr>
          <a:xfrm>
            <a:off x="3529912" y="221770"/>
            <a:ext cx="5348347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0" spc="0" dirty="0" err="1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Malattie</a:t>
            </a:r>
            <a:r>
              <a:rPr lang="en-US" sz="24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i="0" spc="0" dirty="0" err="1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rilevabili</a:t>
            </a:r>
            <a:r>
              <a:rPr lang="en-US" sz="2400" i="0" spc="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la </a:t>
            </a:r>
            <a:r>
              <a:rPr lang="en-US" sz="2400" b="1" i="0" spc="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Tomografia</a:t>
            </a:r>
            <a:r>
              <a:rPr lang="en-US" sz="2400" b="1" i="0" spc="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spc="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ottica</a:t>
            </a:r>
            <a:r>
              <a:rPr lang="en-US" sz="2400" b="1" i="0" spc="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spc="0" dirty="0" err="1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computerizzata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73AFA23C-A83A-4E34-4A4A-7F200DCBCEDA}"/>
              </a:ext>
            </a:extLst>
          </p:cNvPr>
          <p:cNvCxnSpPr/>
          <p:nvPr/>
        </p:nvCxnSpPr>
        <p:spPr>
          <a:xfrm>
            <a:off x="8790471" y="3424218"/>
            <a:ext cx="2714625" cy="0"/>
          </a:xfrm>
          <a:prstGeom prst="lin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 w="12700">
            <a:solidFill>
              <a:srgbClr val="0077B6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4">
            <a:extLst>
              <a:ext uri="{FF2B5EF4-FFF2-40B4-BE49-F238E27FC236}">
                <a16:creationId xmlns:a16="http://schemas.microsoft.com/office/drawing/2014/main" id="{C26985E5-AE19-9138-C875-8099BD956A57}"/>
              </a:ext>
            </a:extLst>
          </p:cNvPr>
          <p:cNvSpPr txBox="1"/>
          <p:nvPr/>
        </p:nvSpPr>
        <p:spPr>
          <a:xfrm>
            <a:off x="9899921" y="1551490"/>
            <a:ext cx="1664668" cy="265457"/>
          </a:xfrm>
          <a:prstGeom prst="rect">
            <a:avLst/>
          </a:prstGeom>
          <a:solidFill>
            <a:srgbClr val="0077B6"/>
          </a:solidFill>
        </p:spPr>
        <p:txBody>
          <a:bodyPr wrap="square" rtlCol="0">
            <a:spAutoFit/>
          </a:bodyPr>
          <a:lstStyle/>
          <a:p>
            <a:pPr algn="r"/>
            <a:r>
              <a:rPr lang="it-IT" sz="1125" b="1" dirty="0">
                <a:solidFill>
                  <a:schemeClr val="bg1"/>
                </a:solidFill>
                <a:latin typeface="Century Gothic" panose="020B0502020202020204" pitchFamily="34" charset="0"/>
                <a:ea typeface="Roboto Medium" panose="02000000000000000000" pitchFamily="2" charset="0"/>
                <a:cs typeface="Segoe UI" panose="020B0502040204020203" pitchFamily="34" charset="0"/>
              </a:rPr>
              <a:t>DME</a:t>
            </a:r>
            <a:endParaRPr lang="id-ID" sz="1125" b="1" dirty="0">
              <a:solidFill>
                <a:schemeClr val="bg1"/>
              </a:solidFill>
              <a:latin typeface="Century Gothic" panose="020B0502020202020204" pitchFamily="34" charset="0"/>
              <a:ea typeface="Roboto Medium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6" name="Rectangle 54">
            <a:extLst>
              <a:ext uri="{FF2B5EF4-FFF2-40B4-BE49-F238E27FC236}">
                <a16:creationId xmlns:a16="http://schemas.microsoft.com/office/drawing/2014/main" id="{5C04F833-80B8-079F-BE04-44362C4752D9}"/>
              </a:ext>
            </a:extLst>
          </p:cNvPr>
          <p:cNvSpPr/>
          <p:nvPr/>
        </p:nvSpPr>
        <p:spPr>
          <a:xfrm>
            <a:off x="9217447" y="1972208"/>
            <a:ext cx="2447726" cy="584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edema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maculare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diabetico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 (</a:t>
            </a:r>
            <a:r>
              <a:rPr lang="en-US" sz="1400" dirty="0">
                <a:solidFill>
                  <a:srgbClr val="0077B6"/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DME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Segoe UI Light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55275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C0AF2F-5D1B-47F4-BDBC-FAE85D622FB8}"/>
              </a:ext>
            </a:extLst>
          </p:cNvPr>
          <p:cNvGrpSpPr/>
          <p:nvPr/>
        </p:nvGrpSpPr>
        <p:grpSpPr>
          <a:xfrm>
            <a:off x="2334616" y="1712248"/>
            <a:ext cx="7599957" cy="3520981"/>
            <a:chOff x="2334618" y="1692172"/>
            <a:chExt cx="7599957" cy="35209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84032C-6910-42EB-ABA4-A6A2CC878A75}"/>
                </a:ext>
              </a:extLst>
            </p:cNvPr>
            <p:cNvGrpSpPr/>
            <p:nvPr/>
          </p:nvGrpSpPr>
          <p:grpSpPr>
            <a:xfrm>
              <a:off x="2334618" y="1692172"/>
              <a:ext cx="7599957" cy="3520981"/>
              <a:chOff x="2194176" y="1492954"/>
              <a:chExt cx="7880840" cy="3651111"/>
            </a:xfrm>
            <a:gradFill>
              <a:gsLst>
                <a:gs pos="72000">
                  <a:srgbClr val="009FDB"/>
                </a:gs>
                <a:gs pos="100000">
                  <a:srgbClr val="0070C0"/>
                </a:gs>
              </a:gsLst>
              <a:lin ang="0" scaled="1"/>
            </a:gradFill>
          </p:grpSpPr>
          <p:grpSp>
            <p:nvGrpSpPr>
              <p:cNvPr id="995" name="Group 54"/>
              <p:cNvGrpSpPr/>
              <p:nvPr/>
            </p:nvGrpSpPr>
            <p:grpSpPr>
              <a:xfrm>
                <a:off x="2194176" y="1492954"/>
                <a:ext cx="1904584" cy="1864926"/>
                <a:chOff x="0" y="-2"/>
                <a:chExt cx="3809165" cy="3729849"/>
              </a:xfrm>
              <a:grpFill/>
            </p:grpSpPr>
            <p:sp>
              <p:nvSpPr>
                <p:cNvPr id="993" name="koppt-多边形"/>
                <p:cNvSpPr/>
                <p:nvPr/>
              </p:nvSpPr>
              <p:spPr>
                <a:xfrm rot="5400000">
                  <a:off x="29571" y="-29573"/>
                  <a:ext cx="3729849" cy="37889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6071" y="0"/>
                      </a:lnTo>
                      <a:lnTo>
                        <a:pt x="18721" y="0"/>
                      </a:lnTo>
                      <a:lnTo>
                        <a:pt x="21600" y="5121"/>
                      </a:lnTo>
                      <a:lnTo>
                        <a:pt x="18408" y="10800"/>
                      </a:lnTo>
                      <a:lnTo>
                        <a:pt x="21600" y="16479"/>
                      </a:lnTo>
                      <a:lnTo>
                        <a:pt x="18721" y="21600"/>
                      </a:lnTo>
                      <a:lnTo>
                        <a:pt x="6071" y="21600"/>
                      </a:lnTo>
                      <a:close/>
                    </a:path>
                  </a:pathLst>
                </a:custGeom>
                <a:solidFill>
                  <a:srgbClr val="0077B6"/>
                </a:solidFill>
                <a:ln w="25400" cap="flat">
                  <a:noFill/>
                  <a:miter lim="400000"/>
                </a:ln>
                <a:effectLst>
                  <a:outerShdw blurRad="127000" dist="38100" dir="5400000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 sz="80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994" name="Rectangle 14"/>
                <p:cNvSpPr txBox="1"/>
                <p:nvPr/>
              </p:nvSpPr>
              <p:spPr>
                <a:xfrm>
                  <a:off x="20171" y="1651861"/>
                  <a:ext cx="3788994" cy="702132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20" tIns="45720" rIns="45720" bIns="45720" numCol="1" anchor="t">
                  <a:spAutoFit/>
                </a:bodyPr>
                <a:lstStyle>
                  <a:lvl1pPr algn="ctr">
                    <a:lnSpc>
                      <a:spcPct val="130000"/>
                    </a:lnSpc>
                    <a:defRPr sz="2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1600" dirty="0" err="1">
                      <a:latin typeface="Century Gothic" panose="020B0502020202020204" pitchFamily="34" charset="0"/>
                    </a:rPr>
                    <a:t>Classificazione</a:t>
                  </a:r>
                  <a:endParaRPr lang="en-US" sz="1600" dirty="0"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996" name="koppt-多边形"/>
              <p:cNvSpPr/>
              <p:nvPr/>
            </p:nvSpPr>
            <p:spPr>
              <a:xfrm rot="5400000" flipH="1">
                <a:off x="3705547" y="3264352"/>
                <a:ext cx="1864926" cy="1894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6071" y="0"/>
                    </a:lnTo>
                    <a:lnTo>
                      <a:pt x="18721" y="0"/>
                    </a:lnTo>
                    <a:lnTo>
                      <a:pt x="21600" y="5121"/>
                    </a:lnTo>
                    <a:lnTo>
                      <a:pt x="18408" y="10800"/>
                    </a:lnTo>
                    <a:lnTo>
                      <a:pt x="21600" y="16479"/>
                    </a:lnTo>
                    <a:lnTo>
                      <a:pt x="18721" y="21600"/>
                    </a:lnTo>
                    <a:lnTo>
                      <a:pt x="6071" y="21600"/>
                    </a:lnTo>
                    <a:close/>
                  </a:path>
                </a:pathLst>
              </a:custGeom>
              <a:solidFill>
                <a:srgbClr val="0077B6"/>
              </a:solidFill>
              <a:ln w="25400" cap="flat">
                <a:noFill/>
                <a:miter lim="400000"/>
              </a:ln>
              <a:effectLst>
                <a:outerShdw blurRad="127000" dist="3810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8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999" name="koppt-多边形"/>
              <p:cNvSpPr/>
              <p:nvPr/>
            </p:nvSpPr>
            <p:spPr>
              <a:xfrm rot="5400000">
                <a:off x="5202133" y="1478171"/>
                <a:ext cx="1864926" cy="1894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6071" y="0"/>
                    </a:lnTo>
                    <a:lnTo>
                      <a:pt x="18721" y="0"/>
                    </a:lnTo>
                    <a:lnTo>
                      <a:pt x="21600" y="5121"/>
                    </a:lnTo>
                    <a:lnTo>
                      <a:pt x="18408" y="10800"/>
                    </a:lnTo>
                    <a:lnTo>
                      <a:pt x="21600" y="16479"/>
                    </a:lnTo>
                    <a:lnTo>
                      <a:pt x="18721" y="21600"/>
                    </a:lnTo>
                    <a:lnTo>
                      <a:pt x="6071" y="21600"/>
                    </a:lnTo>
                    <a:close/>
                  </a:path>
                </a:pathLst>
              </a:custGeom>
              <a:solidFill>
                <a:srgbClr val="0077B6"/>
              </a:solidFill>
              <a:ln w="25400" cap="flat">
                <a:noFill/>
                <a:miter lim="400000"/>
              </a:ln>
              <a:effectLst>
                <a:outerShdw blurRad="127000" dist="3810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8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02" name="koppt-多边形"/>
              <p:cNvSpPr/>
              <p:nvPr/>
            </p:nvSpPr>
            <p:spPr>
              <a:xfrm rot="5400000" flipH="1">
                <a:off x="6698720" y="3264353"/>
                <a:ext cx="1864926" cy="1894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6071" y="0"/>
                    </a:lnTo>
                    <a:lnTo>
                      <a:pt x="18721" y="0"/>
                    </a:lnTo>
                    <a:lnTo>
                      <a:pt x="21600" y="5121"/>
                    </a:lnTo>
                    <a:lnTo>
                      <a:pt x="18408" y="10800"/>
                    </a:lnTo>
                    <a:lnTo>
                      <a:pt x="21600" y="16479"/>
                    </a:lnTo>
                    <a:lnTo>
                      <a:pt x="18721" y="21600"/>
                    </a:lnTo>
                    <a:lnTo>
                      <a:pt x="6071" y="21600"/>
                    </a:lnTo>
                    <a:close/>
                  </a:path>
                </a:pathLst>
              </a:custGeom>
              <a:solidFill>
                <a:srgbClr val="0077B6"/>
              </a:solidFill>
              <a:ln w="25400" cap="flat">
                <a:noFill/>
                <a:miter lim="400000"/>
              </a:ln>
              <a:effectLst>
                <a:outerShdw blurRad="127000" dist="3810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8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05" name="koppt-多边形"/>
              <p:cNvSpPr/>
              <p:nvPr/>
            </p:nvSpPr>
            <p:spPr>
              <a:xfrm rot="5400000">
                <a:off x="8195305" y="1478171"/>
                <a:ext cx="1864926" cy="1894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6071" y="0"/>
                    </a:lnTo>
                    <a:lnTo>
                      <a:pt x="18721" y="0"/>
                    </a:lnTo>
                    <a:lnTo>
                      <a:pt x="21600" y="5121"/>
                    </a:lnTo>
                    <a:lnTo>
                      <a:pt x="18408" y="10800"/>
                    </a:lnTo>
                    <a:lnTo>
                      <a:pt x="21600" y="16479"/>
                    </a:lnTo>
                    <a:lnTo>
                      <a:pt x="18721" y="21600"/>
                    </a:lnTo>
                    <a:lnTo>
                      <a:pt x="6071" y="21600"/>
                    </a:lnTo>
                    <a:close/>
                  </a:path>
                </a:pathLst>
              </a:custGeom>
              <a:solidFill>
                <a:srgbClr val="0077B6"/>
              </a:solidFill>
              <a:ln w="25400" cap="flat">
                <a:noFill/>
                <a:miter lim="400000"/>
              </a:ln>
              <a:effectLst>
                <a:outerShdw blurRad="127000" dist="3810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80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1E095C-D26F-4E7E-AD90-D1EB48CDA5E4}"/>
                </a:ext>
              </a:extLst>
            </p:cNvPr>
            <p:cNvGrpSpPr/>
            <p:nvPr/>
          </p:nvGrpSpPr>
          <p:grpSpPr>
            <a:xfrm>
              <a:off x="2766876" y="2670333"/>
              <a:ext cx="6735443" cy="1564661"/>
              <a:chOff x="2766876" y="2670333"/>
              <a:chExt cx="6735443" cy="1564661"/>
            </a:xfrm>
          </p:grpSpPr>
          <p:sp>
            <p:nvSpPr>
              <p:cNvPr id="1008" name="koppt-多边形"/>
              <p:cNvSpPr/>
              <p:nvPr/>
            </p:nvSpPr>
            <p:spPr>
              <a:xfrm rot="5400000">
                <a:off x="2718235" y="3437254"/>
                <a:ext cx="846380" cy="7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5289" y="0"/>
                    </a:lnTo>
                    <a:lnTo>
                      <a:pt x="16311" y="0"/>
                    </a:lnTo>
                    <a:lnTo>
                      <a:pt x="21600" y="10800"/>
                    </a:lnTo>
                    <a:lnTo>
                      <a:pt x="16311" y="21600"/>
                    </a:lnTo>
                    <a:lnTo>
                      <a:pt x="5289" y="2160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 lim="8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8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11" name="koppt-多边形"/>
              <p:cNvSpPr/>
              <p:nvPr/>
            </p:nvSpPr>
            <p:spPr>
              <a:xfrm rot="5400000" flipH="1">
                <a:off x="4214822" y="2718974"/>
                <a:ext cx="846380" cy="7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5289" y="0"/>
                    </a:lnTo>
                    <a:lnTo>
                      <a:pt x="16311" y="0"/>
                    </a:lnTo>
                    <a:lnTo>
                      <a:pt x="21600" y="10800"/>
                    </a:lnTo>
                    <a:lnTo>
                      <a:pt x="16311" y="21600"/>
                    </a:lnTo>
                    <a:lnTo>
                      <a:pt x="5289" y="2160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 lim="8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8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14" name="koppt-多边形"/>
              <p:cNvSpPr/>
              <p:nvPr/>
            </p:nvSpPr>
            <p:spPr>
              <a:xfrm rot="5400000">
                <a:off x="5711407" y="3437255"/>
                <a:ext cx="846380" cy="7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5289" y="0"/>
                    </a:lnTo>
                    <a:lnTo>
                      <a:pt x="16311" y="0"/>
                    </a:lnTo>
                    <a:lnTo>
                      <a:pt x="21600" y="10800"/>
                    </a:lnTo>
                    <a:lnTo>
                      <a:pt x="16311" y="21600"/>
                    </a:lnTo>
                    <a:lnTo>
                      <a:pt x="5289" y="2160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 lim="8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8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17" name="koppt-多边形"/>
              <p:cNvSpPr/>
              <p:nvPr/>
            </p:nvSpPr>
            <p:spPr>
              <a:xfrm rot="5400000" flipH="1">
                <a:off x="7207994" y="2718975"/>
                <a:ext cx="846380" cy="7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5289" y="0"/>
                    </a:lnTo>
                    <a:lnTo>
                      <a:pt x="16311" y="0"/>
                    </a:lnTo>
                    <a:lnTo>
                      <a:pt x="21600" y="10800"/>
                    </a:lnTo>
                    <a:lnTo>
                      <a:pt x="16311" y="21600"/>
                    </a:lnTo>
                    <a:lnTo>
                      <a:pt x="5289" y="2160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 lim="8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80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20" name="koppt-多边形"/>
              <p:cNvSpPr/>
              <p:nvPr/>
            </p:nvSpPr>
            <p:spPr>
              <a:xfrm rot="5400000">
                <a:off x="8704580" y="3437255"/>
                <a:ext cx="846380" cy="7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5289" y="0"/>
                    </a:lnTo>
                    <a:lnTo>
                      <a:pt x="16311" y="0"/>
                    </a:lnTo>
                    <a:lnTo>
                      <a:pt x="21600" y="10800"/>
                    </a:lnTo>
                    <a:lnTo>
                      <a:pt x="16311" y="21600"/>
                    </a:lnTo>
                    <a:lnTo>
                      <a:pt x="5289" y="2160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miter lim="8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800" dirty="0"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B7F19B1-7CA6-4486-99FB-97089A712307}"/>
              </a:ext>
            </a:extLst>
          </p:cNvPr>
          <p:cNvSpPr txBox="1">
            <a:spLocks/>
          </p:cNvSpPr>
          <p:nvPr/>
        </p:nvSpPr>
        <p:spPr>
          <a:xfrm>
            <a:off x="3546254" y="466542"/>
            <a:ext cx="5099491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OBIET</a:t>
            </a:r>
            <a:r>
              <a:rPr lang="en-US" sz="3600" b="1" i="0" spc="0" dirty="0">
                <a:solidFill>
                  <a:srgbClr val="0077B6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TIVI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Elemento grafico 4" descr="Diagramma di rete con riempimento a tinta unita">
            <a:extLst>
              <a:ext uri="{FF2B5EF4-FFF2-40B4-BE49-F238E27FC236}">
                <a16:creationId xmlns:a16="http://schemas.microsoft.com/office/drawing/2014/main" id="{275EADFF-AF0B-A90C-BBFF-9A109BED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827604" y="3554020"/>
            <a:ext cx="563231" cy="563231"/>
          </a:xfrm>
          <a:prstGeom prst="rect">
            <a:avLst/>
          </a:prstGeom>
        </p:spPr>
      </p:pic>
      <p:pic>
        <p:nvPicPr>
          <p:cNvPr id="6" name="Elemento grafico 5" descr="Docente con riempimento a tinta unita">
            <a:extLst>
              <a:ext uri="{FF2B5EF4-FFF2-40B4-BE49-F238E27FC236}">
                <a16:creationId xmlns:a16="http://schemas.microsoft.com/office/drawing/2014/main" id="{55946102-A01F-68C0-A923-91770149D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2763" y="2847297"/>
            <a:ext cx="563230" cy="563230"/>
          </a:xfrm>
          <a:prstGeom prst="rect">
            <a:avLst/>
          </a:prstGeom>
        </p:spPr>
      </p:pic>
      <p:pic>
        <p:nvPicPr>
          <p:cNvPr id="7" name="Elemento grafico 6" descr="Documento con riempimento a tinta unita">
            <a:extLst>
              <a:ext uri="{FF2B5EF4-FFF2-40B4-BE49-F238E27FC236}">
                <a16:creationId xmlns:a16="http://schemas.microsoft.com/office/drawing/2014/main" id="{D8FB1652-D056-9859-F796-F1552FAA3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8246" y="3531873"/>
            <a:ext cx="566695" cy="566695"/>
          </a:xfrm>
          <a:prstGeom prst="rect">
            <a:avLst/>
          </a:prstGeom>
        </p:spPr>
      </p:pic>
      <p:pic>
        <p:nvPicPr>
          <p:cNvPr id="8" name="Elemento grafico 7" descr="Web design con riempimento a tinta unita">
            <a:extLst>
              <a:ext uri="{FF2B5EF4-FFF2-40B4-BE49-F238E27FC236}">
                <a16:creationId xmlns:a16="http://schemas.microsoft.com/office/drawing/2014/main" id="{B1CF9256-CED4-936A-A180-2EBBB906B5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1406" y="3531873"/>
            <a:ext cx="652724" cy="652724"/>
          </a:xfrm>
          <a:prstGeom prst="rect">
            <a:avLst/>
          </a:prstGeom>
        </p:spPr>
      </p:pic>
      <p:pic>
        <p:nvPicPr>
          <p:cNvPr id="12" name="Elemento grafico 11" descr="Completato con riempimento a tinta unita">
            <a:extLst>
              <a:ext uri="{FF2B5EF4-FFF2-40B4-BE49-F238E27FC236}">
                <a16:creationId xmlns:a16="http://schemas.microsoft.com/office/drawing/2014/main" id="{2D4560BA-6020-F0CE-F24F-4DBA2DADD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8327" y="2801003"/>
            <a:ext cx="691666" cy="691666"/>
          </a:xfrm>
          <a:prstGeom prst="rect">
            <a:avLst/>
          </a:prstGeom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B16663AA-7DDD-3F32-E6F4-7195A0E60353}"/>
              </a:ext>
            </a:extLst>
          </p:cNvPr>
          <p:cNvSpPr txBox="1"/>
          <p:nvPr/>
        </p:nvSpPr>
        <p:spPr>
          <a:xfrm>
            <a:off x="3805495" y="4051729"/>
            <a:ext cx="1818495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lnSpc>
                <a:spcPct val="130000"/>
              </a:lnSpc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 err="1">
                <a:latin typeface="Century Gothic" panose="020B0502020202020204" pitchFamily="34" charset="0"/>
              </a:rPr>
              <a:t>Spiegabilità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13460A26-E0F4-A476-BF83-8A2D8A33CD3D}"/>
              </a:ext>
            </a:extLst>
          </p:cNvPr>
          <p:cNvSpPr txBox="1"/>
          <p:nvPr/>
        </p:nvSpPr>
        <p:spPr>
          <a:xfrm>
            <a:off x="5241719" y="2458729"/>
            <a:ext cx="1818495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lnSpc>
                <a:spcPct val="130000"/>
              </a:lnSpc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Report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BDBF1DAB-966F-1315-D744-B6663DE552CF}"/>
              </a:ext>
            </a:extLst>
          </p:cNvPr>
          <p:cNvSpPr txBox="1"/>
          <p:nvPr/>
        </p:nvSpPr>
        <p:spPr>
          <a:xfrm>
            <a:off x="6727698" y="4070403"/>
            <a:ext cx="1818495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lnSpc>
                <a:spcPct val="130000"/>
              </a:lnSpc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Agreement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1DA78A7D-3E23-573E-E2BF-8647CB3645FA}"/>
              </a:ext>
            </a:extLst>
          </p:cNvPr>
          <p:cNvSpPr txBox="1"/>
          <p:nvPr/>
        </p:nvSpPr>
        <p:spPr>
          <a:xfrm>
            <a:off x="8111838" y="2235975"/>
            <a:ext cx="1818495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lnSpc>
                <a:spcPct val="130000"/>
              </a:lnSpc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 err="1">
                <a:latin typeface="Century Gothic" panose="020B0502020202020204" pitchFamily="34" charset="0"/>
              </a:rPr>
              <a:t>Usabilità</a:t>
            </a:r>
            <a:endParaRPr lang="en-US" sz="1800" dirty="0"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&amp;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latin typeface="Century Gothic" panose="020B0502020202020204" pitchFamily="34" charset="0"/>
              </a:rPr>
              <a:t>Accessibilità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76CB769-6D77-C1F6-2431-A4C0BD6E0151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3CFB940-147C-7F37-8661-E621D7C6CFE6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Handwritten Digit Classification With Feedforward Neural Networks | by  Aliza Asif | students x students">
            <a:extLst>
              <a:ext uri="{FF2B5EF4-FFF2-40B4-BE49-F238E27FC236}">
                <a16:creationId xmlns:a16="http://schemas.microsoft.com/office/drawing/2014/main" id="{E3A85A91-30C8-6A89-CEAE-91769D7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" y="3004790"/>
            <a:ext cx="4350197" cy="309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2D4A9-1821-249E-6EE4-B90ECA99A001}"/>
              </a:ext>
            </a:extLst>
          </p:cNvPr>
          <p:cNvSpPr txBox="1">
            <a:spLocks/>
          </p:cNvSpPr>
          <p:nvPr/>
        </p:nvSpPr>
        <p:spPr>
          <a:xfrm>
            <a:off x="697848" y="1518999"/>
            <a:ext cx="4014753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7B6"/>
              </a:solidFill>
              <a:effectLst/>
              <a:uLnTx/>
              <a:uFillTx/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3849E6-3EAE-6E08-3F9D-AF2C756E3545}"/>
              </a:ext>
            </a:extLst>
          </p:cNvPr>
          <p:cNvSpPr txBox="1"/>
          <p:nvPr/>
        </p:nvSpPr>
        <p:spPr>
          <a:xfrm>
            <a:off x="5184392" y="40085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i="1" dirty="0">
                <a:solidFill>
                  <a:srgbClr val="646464"/>
                </a:solidFill>
                <a:latin typeface="Lato" panose="020B0604020202020204" pitchFamily="34" charset="0"/>
              </a:rPr>
              <a:t>Le </a:t>
            </a:r>
            <a:r>
              <a:rPr lang="it-IT" b="0" i="1" dirty="0" err="1">
                <a:solidFill>
                  <a:srgbClr val="646464"/>
                </a:solidFill>
                <a:effectLst/>
                <a:latin typeface="Lato" panose="020B0604020202020204" pitchFamily="34" charset="0"/>
              </a:rPr>
              <a:t>Convolutional</a:t>
            </a:r>
            <a:r>
              <a:rPr lang="it-IT" b="0" i="1" dirty="0">
                <a:solidFill>
                  <a:srgbClr val="646464"/>
                </a:solidFill>
                <a:effectLst/>
                <a:latin typeface="Lato" panose="020B0604020202020204" pitchFamily="34" charset="0"/>
              </a:rPr>
              <a:t> </a:t>
            </a:r>
            <a:r>
              <a:rPr lang="it-IT" b="0" i="1" dirty="0" err="1">
                <a:solidFill>
                  <a:srgbClr val="646464"/>
                </a:solidFill>
                <a:effectLst/>
                <a:latin typeface="Lato" panose="020B0604020202020204" pitchFamily="34" charset="0"/>
              </a:rPr>
              <a:t>Neural</a:t>
            </a:r>
            <a:r>
              <a:rPr lang="it-IT" b="0" i="1" dirty="0">
                <a:solidFill>
                  <a:srgbClr val="646464"/>
                </a:solidFill>
                <a:effectLst/>
                <a:latin typeface="Lato" panose="020B0604020202020204" pitchFamily="34" charset="0"/>
              </a:rPr>
              <a:t> Network” (CNN) estraggono delle feature dall’ immagine </a:t>
            </a:r>
            <a:r>
              <a:rPr lang="it-IT" i="1" dirty="0">
                <a:solidFill>
                  <a:srgbClr val="646464"/>
                </a:solidFill>
                <a:latin typeface="Lato" panose="020B0604020202020204" pitchFamily="34" charset="0"/>
              </a:rPr>
              <a:t>tramite </a:t>
            </a:r>
            <a:r>
              <a:rPr lang="it-IT" b="0" i="1" dirty="0">
                <a:solidFill>
                  <a:srgbClr val="646464"/>
                </a:solidFill>
                <a:effectLst/>
                <a:latin typeface="Lato" panose="020B0604020202020204" pitchFamily="34" charset="0"/>
              </a:rPr>
              <a:t>l’ applicazione di diversi filtri</a:t>
            </a:r>
            <a:endParaRPr lang="it-IT" i="1" dirty="0"/>
          </a:p>
        </p:txBody>
      </p:sp>
      <p:pic>
        <p:nvPicPr>
          <p:cNvPr id="1028" name="Picture 4" descr="Applied Sciences | Free Full-Text | Deep Learning-Based Image Classification  through a Multimode Fiber in the Presence of Wavelength Drift">
            <a:extLst>
              <a:ext uri="{FF2B5EF4-FFF2-40B4-BE49-F238E27FC236}">
                <a16:creationId xmlns:a16="http://schemas.microsoft.com/office/drawing/2014/main" id="{51FD2DB2-9230-F775-CF5A-98D677920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01" y="286859"/>
            <a:ext cx="7356437" cy="359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 descr="Diagramma di rete con riempimento a tinta unita">
            <a:extLst>
              <a:ext uri="{FF2B5EF4-FFF2-40B4-BE49-F238E27FC236}">
                <a16:creationId xmlns:a16="http://schemas.microsoft.com/office/drawing/2014/main" id="{07EBB28F-4BED-4725-CE9C-3FCB23B94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34617" y="1702125"/>
            <a:ext cx="563231" cy="56323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285630-4C48-A36A-AB2E-E5CDC726008E}"/>
              </a:ext>
            </a:extLst>
          </p:cNvPr>
          <p:cNvSpPr txBox="1"/>
          <p:nvPr/>
        </p:nvSpPr>
        <p:spPr>
          <a:xfrm>
            <a:off x="7399633" y="5416160"/>
            <a:ext cx="287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i="0" spc="-150" dirty="0">
                <a:solidFill>
                  <a:srgbClr val="0B2C4D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Spiegabile?</a:t>
            </a:r>
            <a:endParaRPr lang="it-IT" sz="3600" dirty="0"/>
          </a:p>
        </p:txBody>
      </p:sp>
      <p:pic>
        <p:nvPicPr>
          <p:cNvPr id="10" name="Elemento grafico 9" descr="Chiudi con riempimento a tinta unita">
            <a:extLst>
              <a:ext uri="{FF2B5EF4-FFF2-40B4-BE49-F238E27FC236}">
                <a16:creationId xmlns:a16="http://schemas.microsoft.com/office/drawing/2014/main" id="{B8C62E75-192A-F780-13F4-8205679DE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7718" y="5370999"/>
            <a:ext cx="725870" cy="7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35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iamshnoo/UDACITY-CVND-P2---Image-Captioning: Uses a CNN Encoder  and a RNN Decoder to generate captions for input images.">
            <a:extLst>
              <a:ext uri="{FF2B5EF4-FFF2-40B4-BE49-F238E27FC236}">
                <a16:creationId xmlns:a16="http://schemas.microsoft.com/office/drawing/2014/main" id="{CA45DF6A-59BE-AD16-4BCB-E2F4272E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2" y="1172317"/>
            <a:ext cx="9345855" cy="414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1B7B-33CF-FECE-F4E8-F06FC8C11C4F}"/>
              </a:ext>
            </a:extLst>
          </p:cNvPr>
          <p:cNvSpPr txBox="1">
            <a:spLocks/>
          </p:cNvSpPr>
          <p:nvPr/>
        </p:nvSpPr>
        <p:spPr>
          <a:xfrm>
            <a:off x="606408" y="604193"/>
            <a:ext cx="4014753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200" b="1" i="0" spc="0" dirty="0">
              <a:solidFill>
                <a:srgbClr val="0077B6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CAPTIONING</a:t>
            </a:r>
          </a:p>
        </p:txBody>
      </p:sp>
      <p:pic>
        <p:nvPicPr>
          <p:cNvPr id="4" name="Elemento grafico 3" descr="Docente con riempimento a tinta unita">
            <a:extLst>
              <a:ext uri="{FF2B5EF4-FFF2-40B4-BE49-F238E27FC236}">
                <a16:creationId xmlns:a16="http://schemas.microsoft.com/office/drawing/2014/main" id="{BAC60409-439C-B380-4ADD-22398F345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78" y="787320"/>
            <a:ext cx="563230" cy="56323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6B2C7-4252-F88D-BD3B-E5A7F07DCBE7}"/>
              </a:ext>
            </a:extLst>
          </p:cNvPr>
          <p:cNvSpPr txBox="1"/>
          <p:nvPr/>
        </p:nvSpPr>
        <p:spPr>
          <a:xfrm>
            <a:off x="7621024" y="5428391"/>
            <a:ext cx="327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/>
              <a:t>«a man holding a slice of pizza»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6F9442E-A79B-1F08-FC3E-C9EB56C85566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0706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3061011-DC6D-90FC-5D26-709BC46EE481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6BF414B-DF8A-77A6-1232-AD96367A0ED4}"/>
              </a:ext>
            </a:extLst>
          </p:cNvPr>
          <p:cNvSpPr txBox="1">
            <a:spLocks/>
          </p:cNvSpPr>
          <p:nvPr/>
        </p:nvSpPr>
        <p:spPr>
          <a:xfrm>
            <a:off x="606408" y="604193"/>
            <a:ext cx="4014753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200" b="1" i="0" spc="0" dirty="0">
              <a:solidFill>
                <a:srgbClr val="0077B6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EXPLAINABILITY</a:t>
            </a:r>
          </a:p>
        </p:txBody>
      </p:sp>
      <p:pic>
        <p:nvPicPr>
          <p:cNvPr id="5122" name="Picture 2" descr="GitHub - pooya-mohammadi/yolov5-gradcam: Visualizing Yolov5's layers using  GradCam">
            <a:extLst>
              <a:ext uri="{FF2B5EF4-FFF2-40B4-BE49-F238E27FC236}">
                <a16:creationId xmlns:a16="http://schemas.microsoft.com/office/drawing/2014/main" id="{F7233C1F-B6CD-E025-7C5F-4E52C0FE7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942" y="2743199"/>
            <a:ext cx="6938058" cy="2312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lemento grafico 7" descr="Docente con riempimento a tinta unita">
            <a:extLst>
              <a:ext uri="{FF2B5EF4-FFF2-40B4-BE49-F238E27FC236}">
                <a16:creationId xmlns:a16="http://schemas.microsoft.com/office/drawing/2014/main" id="{70A57F09-121C-0E2F-C3E9-8BF0E4DD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78" y="787320"/>
            <a:ext cx="563230" cy="56323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D314DC-F496-490D-7E9A-602E47BE25E7}"/>
              </a:ext>
            </a:extLst>
          </p:cNvPr>
          <p:cNvSpPr txBox="1"/>
          <p:nvPr/>
        </p:nvSpPr>
        <p:spPr>
          <a:xfrm>
            <a:off x="185482" y="3545599"/>
            <a:ext cx="4435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0077B6"/>
                </a:solidFill>
                <a:latin typeface="Century Gothic" panose="020B0502020202020204" pitchFamily="34" charset="0"/>
              </a:rPr>
              <a:t>Heatmap</a:t>
            </a:r>
            <a:r>
              <a:rPr lang="it-IT" sz="2000" dirty="0">
                <a:latin typeface="Century Gothic" panose="020B0502020202020204" pitchFamily="34" charset="0"/>
              </a:rPr>
              <a:t> che evidenziano le regioni di interesse</a:t>
            </a:r>
            <a:endParaRPr lang="it-IT" sz="2000" dirty="0">
              <a:solidFill>
                <a:srgbClr val="0077B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55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A5264F1-EC80-7156-E8CB-1691A7CD57A7}"/>
              </a:ext>
            </a:extLst>
          </p:cNvPr>
          <p:cNvSpPr/>
          <p:nvPr/>
        </p:nvSpPr>
        <p:spPr>
          <a:xfrm>
            <a:off x="384733" y="6278340"/>
            <a:ext cx="2579543" cy="2777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0E57D5-CBE8-5237-5DE6-5DF189207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09" y="1814681"/>
            <a:ext cx="7372191" cy="3605880"/>
          </a:xfrm>
          <a:prstGeom prst="rect">
            <a:avLst/>
          </a:prstGeom>
        </p:spPr>
      </p:pic>
      <p:pic>
        <p:nvPicPr>
          <p:cNvPr id="4098" name="Picture 2" descr="GitHub - pooya-mohammadi/yolov5-gradcam: Visualizing Yolov5's layers using  GradCam">
            <a:extLst>
              <a:ext uri="{FF2B5EF4-FFF2-40B4-BE49-F238E27FC236}">
                <a16:creationId xmlns:a16="http://schemas.microsoft.com/office/drawing/2014/main" id="{CF9849F8-0B10-0832-2099-D47E1902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0" y="5420561"/>
            <a:ext cx="4014754" cy="1338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1E4B68-8422-1920-BF72-D045B8391CD1}"/>
              </a:ext>
            </a:extLst>
          </p:cNvPr>
          <p:cNvSpPr txBox="1">
            <a:spLocks/>
          </p:cNvSpPr>
          <p:nvPr/>
        </p:nvSpPr>
        <p:spPr>
          <a:xfrm>
            <a:off x="606408" y="604193"/>
            <a:ext cx="4014753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5000"/>
              </a:lnSpc>
              <a:defRPr sz="5400" i="1" spc="-300">
                <a:gradFill>
                  <a:gsLst>
                    <a:gs pos="0">
                      <a:srgbClr val="43BD97"/>
                    </a:gs>
                    <a:gs pos="100000">
                      <a:srgbClr val="4077E4">
                        <a:alpha val="88000"/>
                      </a:srgbClr>
                    </a:gs>
                  </a:gsLst>
                  <a:lin ang="18900000" scaled="1"/>
                </a:gradFill>
                <a:latin typeface="Lato Black" panose="020F0A02020204030203" pitchFamily="34" charset="0"/>
                <a:cs typeface="Lato Black" panose="020F0A02020204030203" pitchFamily="34" charset="0"/>
              </a:defRPr>
            </a:lvl1pPr>
            <a:lvl2pPr marL="1095566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/>
            </a:lvl2pPr>
            <a:lvl3pPr marL="1825943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/>
            </a:lvl3pPr>
            <a:lvl4pPr marL="2556320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4pPr>
            <a:lvl5pPr marL="3286697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5pPr>
            <a:lvl6pPr marL="4017074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6pPr>
            <a:lvl7pPr marL="4747451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7pPr>
            <a:lvl8pPr marL="5477828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8pPr>
            <a:lvl9pPr marL="6208205" indent="-365189" defTabSz="1460754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/>
            </a:lvl9pPr>
          </a:lstStyle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0B2C4D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200" b="1" i="0" spc="0" dirty="0">
              <a:solidFill>
                <a:srgbClr val="0077B6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7B6"/>
                </a:solidFill>
                <a:effectLst/>
                <a:uLnTx/>
                <a:uFillTx/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EXPLAINABILITY: Grad-CAM</a:t>
            </a:r>
          </a:p>
        </p:txBody>
      </p:sp>
      <p:pic>
        <p:nvPicPr>
          <p:cNvPr id="8" name="Elemento grafico 7" descr="Docente con riempimento a tinta unita">
            <a:extLst>
              <a:ext uri="{FF2B5EF4-FFF2-40B4-BE49-F238E27FC236}">
                <a16:creationId xmlns:a16="http://schemas.microsoft.com/office/drawing/2014/main" id="{82919054-602C-80D0-0161-789241D9B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78" y="787320"/>
            <a:ext cx="563230" cy="56323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E714A9-90D6-6CFB-BF6C-9F238D7923B0}"/>
              </a:ext>
            </a:extLst>
          </p:cNvPr>
          <p:cNvSpPr txBox="1"/>
          <p:nvPr/>
        </p:nvSpPr>
        <p:spPr>
          <a:xfrm>
            <a:off x="324793" y="2276022"/>
            <a:ext cx="3886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entury Gothic" panose="020B0502020202020204" pitchFamily="34" charset="0"/>
              </a:rPr>
              <a:t>Dai blocchi </a:t>
            </a:r>
            <a:r>
              <a:rPr lang="it-IT" sz="1600" dirty="0" err="1">
                <a:latin typeface="Century Gothic" panose="020B0502020202020204" pitchFamily="34" charset="0"/>
              </a:rPr>
              <a:t>convoluzionali</a:t>
            </a:r>
            <a:r>
              <a:rPr lang="it-IT" sz="1600" dirty="0">
                <a:latin typeface="Century Gothic" panose="020B0502020202020204" pitchFamily="34" charset="0"/>
              </a:rPr>
              <a:t> si ottengono delle </a:t>
            </a:r>
            <a:r>
              <a:rPr lang="it-IT" sz="1600" dirty="0">
                <a:solidFill>
                  <a:srgbClr val="0077B6"/>
                </a:solidFill>
                <a:latin typeface="Century Gothic" panose="020B0502020202020204" pitchFamily="34" charset="0"/>
              </a:rPr>
              <a:t>features </a:t>
            </a:r>
            <a:r>
              <a:rPr lang="it-IT" sz="1600" dirty="0" err="1">
                <a:solidFill>
                  <a:srgbClr val="0077B6"/>
                </a:solidFill>
                <a:latin typeface="Century Gothic" panose="020B0502020202020204" pitchFamily="34" charset="0"/>
              </a:rPr>
              <a:t>map</a:t>
            </a:r>
            <a:endParaRPr lang="it-IT" sz="1600" dirty="0">
              <a:solidFill>
                <a:srgbClr val="0077B6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rgbClr val="0077B6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entury Gothic" panose="020B0502020202020204" pitchFamily="34" charset="0"/>
              </a:rPr>
              <a:t>Calcolo del </a:t>
            </a:r>
            <a:r>
              <a:rPr lang="it-IT" sz="1600" dirty="0">
                <a:solidFill>
                  <a:srgbClr val="0077B6"/>
                </a:solidFill>
                <a:latin typeface="Century Gothic" panose="020B0502020202020204" pitchFamily="34" charset="0"/>
              </a:rPr>
              <a:t>gradiente</a:t>
            </a:r>
            <a:r>
              <a:rPr lang="it-IT" sz="1600" dirty="0">
                <a:latin typeface="Century Gothic" panose="020B0502020202020204" pitchFamily="34" charset="0"/>
              </a:rPr>
              <a:t> della classe predetta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entury Gothic" panose="020B0502020202020204" pitchFamily="34" charset="0"/>
              </a:rPr>
              <a:t>Combinazione lineare dei pesi ottenuti con le features </a:t>
            </a:r>
            <a:r>
              <a:rPr lang="it-IT" sz="1600" dirty="0" err="1">
                <a:latin typeface="Century Gothic" panose="020B0502020202020204" pitchFamily="34" charset="0"/>
              </a:rPr>
              <a:t>map</a:t>
            </a: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entury Gothic" panose="020B0502020202020204" pitchFamily="34" charset="0"/>
              </a:rPr>
              <a:t>Overlapping</a:t>
            </a:r>
            <a:r>
              <a:rPr lang="it-IT" sz="1600" dirty="0">
                <a:latin typeface="Century Gothic" panose="020B0502020202020204" pitchFamily="34" charset="0"/>
              </a:rPr>
              <a:t> della </a:t>
            </a:r>
            <a:r>
              <a:rPr lang="it-IT" sz="1600" dirty="0" err="1">
                <a:solidFill>
                  <a:srgbClr val="0077B6"/>
                </a:solidFill>
                <a:latin typeface="Century Gothic" panose="020B0502020202020204" pitchFamily="34" charset="0"/>
              </a:rPr>
              <a:t>heamap</a:t>
            </a:r>
            <a:endParaRPr lang="it-IT" sz="1600" dirty="0">
              <a:solidFill>
                <a:srgbClr val="0077B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60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413</Words>
  <Application>Microsoft Office PowerPoint</Application>
  <PresentationFormat>Widescreen</PresentationFormat>
  <Paragraphs>141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Century Gothic</vt:lpstr>
      <vt:lpstr>Lato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Grafton Designs</dc:creator>
  <cp:lastModifiedBy>PIERLUIGI LIGUORI</cp:lastModifiedBy>
  <cp:revision>58</cp:revision>
  <dcterms:created xsi:type="dcterms:W3CDTF">2020-09-29T14:01:29Z</dcterms:created>
  <dcterms:modified xsi:type="dcterms:W3CDTF">2022-12-14T22:19:37Z</dcterms:modified>
</cp:coreProperties>
</file>